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2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82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FCE7E-0930-47C6-B6D3-16CDD1BC8EE5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560FC-00C4-4355-9A51-BF90F3F65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27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33763" y="849313"/>
            <a:ext cx="3055937" cy="22907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6319F-6E12-473A-8629-B907FF38E15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731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26319F-6E12-473A-8629-B907FF38E1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6693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26319F-6E12-473A-8629-B907FF38E1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5110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26319F-6E12-473A-8629-B907FF38E1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27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4"/>
            <a:ext cx="7543800" cy="2634697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b="1" spc="-38" baseline="0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5653942"/>
            <a:ext cx="7543800" cy="517573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b="1" cap="all" spc="150" baseline="0">
                <a:solidFill>
                  <a:srgbClr val="777E6F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551549"/>
            <a:ext cx="74066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905744" y="3551549"/>
            <a:ext cx="4480560" cy="1626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81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14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6334316"/>
            <a:ext cx="9141619" cy="64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787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414778"/>
            <a:ext cx="5800725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10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516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392918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905744" y="4221193"/>
            <a:ext cx="74066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905744" y="4221193"/>
            <a:ext cx="4480560" cy="1626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344172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297458"/>
            <a:ext cx="3703320" cy="45716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297459"/>
            <a:ext cx="3703320" cy="45716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822960" y="286612"/>
            <a:ext cx="7543800" cy="7691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81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46797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211859"/>
            <a:ext cx="3703320" cy="40035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346797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211859"/>
            <a:ext cx="3703320" cy="400359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822960" y="286612"/>
            <a:ext cx="7543800" cy="7691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252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102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 userDrawn="1"/>
        </p:nvSpPr>
        <p:spPr>
          <a:xfrm>
            <a:off x="4" y="6334316"/>
            <a:ext cx="9144001" cy="659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/>
          <p:cNvCxnSpPr/>
          <p:nvPr userDrawn="1"/>
        </p:nvCxnSpPr>
        <p:spPr>
          <a:xfrm>
            <a:off x="895149" y="1173511"/>
            <a:ext cx="74752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545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594361"/>
            <a:ext cx="4869180" cy="57108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045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246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84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6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3541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" y="6334316"/>
            <a:ext cx="9144001" cy="659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12"/>
            <a:ext cx="7543800" cy="7691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2" y="1291226"/>
            <a:ext cx="7586405" cy="492538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173511"/>
            <a:ext cx="74752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2" y="6459794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Digital Fundamentals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8" y="6459794"/>
            <a:ext cx="984019" cy="365125"/>
          </a:xfrm>
          <a:prstGeom prst="rect">
            <a:avLst/>
          </a:prstGeom>
        </p:spPr>
        <p:txBody>
          <a:bodyPr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i="1" smtClean="0"/>
              <a:t>Page</a:t>
            </a:r>
            <a:r>
              <a:rPr lang="en-US" smtClean="0"/>
              <a:t>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0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b="1" i="0" u="none" kern="1200" spc="-38" baseline="0">
          <a:solidFill>
            <a:srgbClr val="3399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br>
              <a:rPr lang="en-US" dirty="0" smtClean="0"/>
            </a:br>
            <a:r>
              <a:rPr lang="en-US" dirty="0" smtClean="0"/>
              <a:t>CIRCUITS </a:t>
            </a:r>
            <a:r>
              <a:rPr lang="en-US" dirty="0" smtClean="0"/>
              <a:t>- II</a:t>
            </a:r>
            <a:br>
              <a:rPr lang="en-US" dirty="0" smtClean="0"/>
            </a:br>
            <a:r>
              <a:rPr lang="en-US" i="1" dirty="0" smtClean="0"/>
              <a:t>Counter Animation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©Copyright CHUA DINGJUAN.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9914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Table 35"/>
          <p:cNvGraphicFramePr>
            <a:graphicFrameLocks noGrp="1"/>
          </p:cNvGraphicFramePr>
          <p:nvPr>
            <p:extLst/>
          </p:nvPr>
        </p:nvGraphicFramePr>
        <p:xfrm>
          <a:off x="3248207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 Animation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457200"/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Digital Fundamentals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r>
              <a:rPr lang="en-US" i="1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Page</a:t>
            </a:r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fld id="{4FAB73BC-B049-4115-A692-8D63A059BFB8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457200"/>
              <a:t>2</a:t>
            </a:fld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Line 43"/>
          <p:cNvSpPr>
            <a:spLocks noChangeShapeType="1"/>
          </p:cNvSpPr>
          <p:nvPr/>
        </p:nvSpPr>
        <p:spPr bwMode="auto">
          <a:xfrm flipV="1">
            <a:off x="3046851" y="3353554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3510028" y="1368274"/>
            <a:ext cx="1474348" cy="616315"/>
          </a:xfrm>
          <a:custGeom>
            <a:avLst/>
            <a:gdLst>
              <a:gd name="T0" fmla="*/ 0 w 720"/>
              <a:gd name="T1" fmla="*/ 288 h 288"/>
              <a:gd name="T2" fmla="*/ 144 w 720"/>
              <a:gd name="T3" fmla="*/ 288 h 288"/>
              <a:gd name="T4" fmla="*/ 144 w 720"/>
              <a:gd name="T5" fmla="*/ 0 h 288"/>
              <a:gd name="T6" fmla="*/ 288 w 720"/>
              <a:gd name="T7" fmla="*/ 0 h 288"/>
              <a:gd name="T8" fmla="*/ 288 w 720"/>
              <a:gd name="T9" fmla="*/ 288 h 288"/>
              <a:gd name="T10" fmla="*/ 432 w 720"/>
              <a:gd name="T11" fmla="*/ 288 h 288"/>
              <a:gd name="T12" fmla="*/ 432 w 720"/>
              <a:gd name="T13" fmla="*/ 0 h 288"/>
              <a:gd name="T14" fmla="*/ 576 w 720"/>
              <a:gd name="T15" fmla="*/ 0 h 288"/>
              <a:gd name="T16" fmla="*/ 576 w 720"/>
              <a:gd name="T17" fmla="*/ 288 h 288"/>
              <a:gd name="T18" fmla="*/ 720 w 720"/>
              <a:gd name="T19" fmla="*/ 288 h 288"/>
              <a:gd name="connsiteX0" fmla="*/ 0 w 10105"/>
              <a:gd name="connsiteY0" fmla="*/ 10000 h 10043"/>
              <a:gd name="connsiteX1" fmla="*/ 2000 w 10105"/>
              <a:gd name="connsiteY1" fmla="*/ 10000 h 10043"/>
              <a:gd name="connsiteX2" fmla="*/ 2000 w 10105"/>
              <a:gd name="connsiteY2" fmla="*/ 0 h 10043"/>
              <a:gd name="connsiteX3" fmla="*/ 4000 w 10105"/>
              <a:gd name="connsiteY3" fmla="*/ 0 h 10043"/>
              <a:gd name="connsiteX4" fmla="*/ 4000 w 10105"/>
              <a:gd name="connsiteY4" fmla="*/ 10000 h 10043"/>
              <a:gd name="connsiteX5" fmla="*/ 6000 w 10105"/>
              <a:gd name="connsiteY5" fmla="*/ 10000 h 10043"/>
              <a:gd name="connsiteX6" fmla="*/ 6000 w 10105"/>
              <a:gd name="connsiteY6" fmla="*/ 0 h 10043"/>
              <a:gd name="connsiteX7" fmla="*/ 8000 w 10105"/>
              <a:gd name="connsiteY7" fmla="*/ 0 h 10043"/>
              <a:gd name="connsiteX8" fmla="*/ 8000 w 10105"/>
              <a:gd name="connsiteY8" fmla="*/ 10000 h 10043"/>
              <a:gd name="connsiteX9" fmla="*/ 10000 w 10105"/>
              <a:gd name="connsiteY9" fmla="*/ 10000 h 10043"/>
              <a:gd name="connsiteX10" fmla="*/ 9824 w 10105"/>
              <a:gd name="connsiteY10" fmla="*/ 10043 h 10043"/>
              <a:gd name="connsiteX0" fmla="*/ 0 w 10000"/>
              <a:gd name="connsiteY0" fmla="*/ 10000 h 10000"/>
              <a:gd name="connsiteX1" fmla="*/ 2000 w 10000"/>
              <a:gd name="connsiteY1" fmla="*/ 10000 h 10000"/>
              <a:gd name="connsiteX2" fmla="*/ 2000 w 10000"/>
              <a:gd name="connsiteY2" fmla="*/ 0 h 10000"/>
              <a:gd name="connsiteX3" fmla="*/ 4000 w 10000"/>
              <a:gd name="connsiteY3" fmla="*/ 0 h 10000"/>
              <a:gd name="connsiteX4" fmla="*/ 4000 w 10000"/>
              <a:gd name="connsiteY4" fmla="*/ 10000 h 10000"/>
              <a:gd name="connsiteX5" fmla="*/ 6000 w 10000"/>
              <a:gd name="connsiteY5" fmla="*/ 10000 h 10000"/>
              <a:gd name="connsiteX6" fmla="*/ 6000 w 10000"/>
              <a:gd name="connsiteY6" fmla="*/ 0 h 10000"/>
              <a:gd name="connsiteX7" fmla="*/ 8000 w 10000"/>
              <a:gd name="connsiteY7" fmla="*/ 0 h 10000"/>
              <a:gd name="connsiteX8" fmla="*/ 8000 w 10000"/>
              <a:gd name="connsiteY8" fmla="*/ 10000 h 10000"/>
              <a:gd name="connsiteX9" fmla="*/ 10000 w 10000"/>
              <a:gd name="connsiteY9" fmla="*/ 10000 h 10000"/>
              <a:gd name="connsiteX0" fmla="*/ 0 w 8000"/>
              <a:gd name="connsiteY0" fmla="*/ 10000 h 10000"/>
              <a:gd name="connsiteX1" fmla="*/ 2000 w 8000"/>
              <a:gd name="connsiteY1" fmla="*/ 10000 h 10000"/>
              <a:gd name="connsiteX2" fmla="*/ 2000 w 8000"/>
              <a:gd name="connsiteY2" fmla="*/ 0 h 10000"/>
              <a:gd name="connsiteX3" fmla="*/ 4000 w 8000"/>
              <a:gd name="connsiteY3" fmla="*/ 0 h 10000"/>
              <a:gd name="connsiteX4" fmla="*/ 4000 w 8000"/>
              <a:gd name="connsiteY4" fmla="*/ 10000 h 10000"/>
              <a:gd name="connsiteX5" fmla="*/ 6000 w 8000"/>
              <a:gd name="connsiteY5" fmla="*/ 10000 h 10000"/>
              <a:gd name="connsiteX6" fmla="*/ 6000 w 8000"/>
              <a:gd name="connsiteY6" fmla="*/ 0 h 10000"/>
              <a:gd name="connsiteX7" fmla="*/ 8000 w 8000"/>
              <a:gd name="connsiteY7" fmla="*/ 0 h 10000"/>
              <a:gd name="connsiteX8" fmla="*/ 8000 w 8000"/>
              <a:gd name="connsiteY8" fmla="*/ 10000 h 10000"/>
              <a:gd name="connsiteX0" fmla="*/ 0 w 10000"/>
              <a:gd name="connsiteY0" fmla="*/ 10000 h 10000"/>
              <a:gd name="connsiteX1" fmla="*/ 2500 w 10000"/>
              <a:gd name="connsiteY1" fmla="*/ 10000 h 10000"/>
              <a:gd name="connsiteX2" fmla="*/ 2500 w 10000"/>
              <a:gd name="connsiteY2" fmla="*/ 0 h 10000"/>
              <a:gd name="connsiteX3" fmla="*/ 5000 w 10000"/>
              <a:gd name="connsiteY3" fmla="*/ 0 h 10000"/>
              <a:gd name="connsiteX4" fmla="*/ 5000 w 10000"/>
              <a:gd name="connsiteY4" fmla="*/ 10000 h 10000"/>
              <a:gd name="connsiteX5" fmla="*/ 7500 w 10000"/>
              <a:gd name="connsiteY5" fmla="*/ 10000 h 10000"/>
              <a:gd name="connsiteX6" fmla="*/ 7500 w 10000"/>
              <a:gd name="connsiteY6" fmla="*/ 0 h 10000"/>
              <a:gd name="connsiteX7" fmla="*/ 10000 w 10000"/>
              <a:gd name="connsiteY7" fmla="*/ 0 h 10000"/>
              <a:gd name="connsiteX0" fmla="*/ 0 w 7500"/>
              <a:gd name="connsiteY0" fmla="*/ 10000 h 10000"/>
              <a:gd name="connsiteX1" fmla="*/ 2500 w 7500"/>
              <a:gd name="connsiteY1" fmla="*/ 10000 h 10000"/>
              <a:gd name="connsiteX2" fmla="*/ 2500 w 7500"/>
              <a:gd name="connsiteY2" fmla="*/ 0 h 10000"/>
              <a:gd name="connsiteX3" fmla="*/ 5000 w 7500"/>
              <a:gd name="connsiteY3" fmla="*/ 0 h 10000"/>
              <a:gd name="connsiteX4" fmla="*/ 5000 w 7500"/>
              <a:gd name="connsiteY4" fmla="*/ 10000 h 10000"/>
              <a:gd name="connsiteX5" fmla="*/ 7500 w 7500"/>
              <a:gd name="connsiteY5" fmla="*/ 10000 h 10000"/>
              <a:gd name="connsiteX6" fmla="*/ 7500 w 7500"/>
              <a:gd name="connsiteY6" fmla="*/ 0 h 10000"/>
              <a:gd name="connsiteX0" fmla="*/ 0 w 10000"/>
              <a:gd name="connsiteY0" fmla="*/ 10000 h 10000"/>
              <a:gd name="connsiteX1" fmla="*/ 3333 w 10000"/>
              <a:gd name="connsiteY1" fmla="*/ 10000 h 10000"/>
              <a:gd name="connsiteX2" fmla="*/ 3333 w 10000"/>
              <a:gd name="connsiteY2" fmla="*/ 0 h 10000"/>
              <a:gd name="connsiteX3" fmla="*/ 6667 w 10000"/>
              <a:gd name="connsiteY3" fmla="*/ 0 h 10000"/>
              <a:gd name="connsiteX4" fmla="*/ 6667 w 10000"/>
              <a:gd name="connsiteY4" fmla="*/ 10000 h 10000"/>
              <a:gd name="connsiteX5" fmla="*/ 10000 w 10000"/>
              <a:gd name="connsiteY5" fmla="*/ 10000 h 10000"/>
              <a:gd name="connsiteX0" fmla="*/ 0 w 6667"/>
              <a:gd name="connsiteY0" fmla="*/ 10000 h 10000"/>
              <a:gd name="connsiteX1" fmla="*/ 3333 w 6667"/>
              <a:gd name="connsiteY1" fmla="*/ 10000 h 10000"/>
              <a:gd name="connsiteX2" fmla="*/ 3333 w 6667"/>
              <a:gd name="connsiteY2" fmla="*/ 0 h 10000"/>
              <a:gd name="connsiteX3" fmla="*/ 6667 w 6667"/>
              <a:gd name="connsiteY3" fmla="*/ 0 h 10000"/>
              <a:gd name="connsiteX4" fmla="*/ 6667 w 6667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" h="10000">
                <a:moveTo>
                  <a:pt x="0" y="10000"/>
                </a:moveTo>
                <a:lnTo>
                  <a:pt x="3333" y="10000"/>
                </a:lnTo>
                <a:lnTo>
                  <a:pt x="3333" y="0"/>
                </a:lnTo>
                <a:lnTo>
                  <a:pt x="6667" y="0"/>
                </a:lnTo>
                <a:lnTo>
                  <a:pt x="6667" y="10000"/>
                </a:lnTo>
              </a:path>
            </a:pathLst>
          </a:custGeom>
          <a:noFill/>
          <a:ln w="5715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792652" y="2832152"/>
            <a:ext cx="997048" cy="1145750"/>
            <a:chOff x="-1547667" y="783671"/>
            <a:chExt cx="997048" cy="1145750"/>
          </a:xfrm>
        </p:grpSpPr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-1429470" y="783671"/>
              <a:ext cx="878851" cy="11457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D         </a:t>
              </a:r>
              <a:r>
                <a:rPr lang="en-US" altLang="zh-CN" sz="1400" dirty="0">
                  <a:solidFill>
                    <a:prstClr val="black"/>
                  </a:solidFill>
                </a:rPr>
                <a:t>A</a:t>
              </a: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 </a:t>
              </a:r>
              <a:endParaRPr lang="en-US" altLang="zh-CN" sz="1400" dirty="0">
                <a:solidFill>
                  <a:prstClr val="black"/>
                </a:solidFill>
              </a:endParaRP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 CLK         	    	  _</a:t>
              </a: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</a:t>
              </a:r>
              <a:r>
                <a:rPr lang="en-US" altLang="zh-CN" sz="1400" dirty="0">
                  <a:solidFill>
                    <a:prstClr val="black"/>
                  </a:solidFill>
                </a:rPr>
                <a:t>          A</a:t>
              </a:r>
              <a:endParaRPr lang="en-US" altLang="zh-CN" sz="1400" dirty="0">
                <a:solidFill>
                  <a:prstClr val="black"/>
                </a:solidFill>
              </a:endParaRPr>
            </a:p>
          </p:txBody>
        </p:sp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-1547667" y="1250741"/>
              <a:ext cx="108664" cy="10866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-1433283" y="1243115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92652" y="4245477"/>
            <a:ext cx="997048" cy="1145750"/>
            <a:chOff x="-1577158" y="2259525"/>
            <a:chExt cx="997048" cy="1145750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-1577158" y="2717062"/>
              <a:ext cx="110571" cy="10866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-1462774" y="2718969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-1458961" y="2259525"/>
              <a:ext cx="878851" cy="11457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sz="140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D         </a:t>
              </a:r>
              <a:r>
                <a:rPr lang="en-US" altLang="zh-CN" dirty="0">
                  <a:solidFill>
                    <a:prstClr val="black"/>
                  </a:solidFill>
                </a:rPr>
                <a:t>B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CLK            	    </a:t>
              </a:r>
              <a:r>
                <a:rPr lang="en-US" altLang="zh-CN" dirty="0">
                  <a:solidFill>
                    <a:prstClr val="black"/>
                  </a:solidFill>
                </a:rPr>
                <a:t>	  _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</a:t>
              </a:r>
              <a:r>
                <a:rPr lang="en-US" altLang="zh-CN" dirty="0">
                  <a:solidFill>
                    <a:prstClr val="black"/>
                  </a:solidFill>
                </a:rPr>
                <a:t>          </a:t>
              </a:r>
              <a:r>
                <a:rPr lang="en-US" altLang="zh-CN" dirty="0">
                  <a:solidFill>
                    <a:prstClr val="black"/>
                  </a:solidFill>
                </a:rPr>
                <a:t>B</a:t>
              </a:r>
            </a:p>
            <a:p>
              <a:pPr defTabSz="457200"/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92654" y="5592542"/>
            <a:ext cx="985609" cy="1147655"/>
            <a:chOff x="-1583004" y="3667192"/>
            <a:chExt cx="985609" cy="1147655"/>
          </a:xfrm>
        </p:grpSpPr>
        <p:sp>
          <p:nvSpPr>
            <p:cNvPr id="19" name="Oval 21"/>
            <p:cNvSpPr>
              <a:spLocks noChangeArrowheads="1"/>
            </p:cNvSpPr>
            <p:nvPr/>
          </p:nvSpPr>
          <p:spPr bwMode="auto">
            <a:xfrm>
              <a:off x="-1583004" y="4107571"/>
              <a:ext cx="110571" cy="10866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-1480058" y="4128542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-1476246" y="3667192"/>
              <a:ext cx="878851" cy="114765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sz="140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D        </a:t>
              </a:r>
              <a:r>
                <a:rPr lang="en-US" altLang="zh-CN" dirty="0">
                  <a:solidFill>
                    <a:prstClr val="black"/>
                  </a:solidFill>
                </a:rPr>
                <a:t>C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CLK            	    </a:t>
              </a:r>
              <a:r>
                <a:rPr lang="en-US" altLang="zh-CN" dirty="0">
                  <a:solidFill>
                    <a:prstClr val="black"/>
                  </a:solidFill>
                </a:rPr>
                <a:t>	  _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</a:t>
              </a:r>
              <a:r>
                <a:rPr lang="en-US" altLang="zh-CN" dirty="0">
                  <a:solidFill>
                    <a:prstClr val="black"/>
                  </a:solidFill>
                </a:rPr>
                <a:t>          C 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3" name="Line 43"/>
          <p:cNvSpPr>
            <a:spLocks noChangeShapeType="1"/>
          </p:cNvSpPr>
          <p:nvPr/>
        </p:nvSpPr>
        <p:spPr bwMode="auto">
          <a:xfrm flipV="1">
            <a:off x="3046851" y="4762574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Line 43"/>
          <p:cNvSpPr>
            <a:spLocks noChangeShapeType="1"/>
          </p:cNvSpPr>
          <p:nvPr/>
        </p:nvSpPr>
        <p:spPr bwMode="auto">
          <a:xfrm flipV="1">
            <a:off x="3046851" y="6087252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046851" y="3363086"/>
            <a:ext cx="0" cy="27241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Line 18"/>
          <p:cNvSpPr>
            <a:spLocks noChangeShapeType="1"/>
          </p:cNvSpPr>
          <p:nvPr/>
        </p:nvSpPr>
        <p:spPr bwMode="auto">
          <a:xfrm>
            <a:off x="4789702" y="2952397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Line 18"/>
          <p:cNvSpPr>
            <a:spLocks noChangeShapeType="1"/>
          </p:cNvSpPr>
          <p:nvPr/>
        </p:nvSpPr>
        <p:spPr bwMode="auto">
          <a:xfrm>
            <a:off x="4789702" y="4359856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4789702" y="5713527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3555066" y="1975969"/>
            <a:ext cx="41574" cy="8618"/>
          </a:xfrm>
          <a:prstGeom prst="straightConnector1">
            <a:avLst/>
          </a:prstGeom>
          <a:ln w="57150" cap="rnd">
            <a:solidFill>
              <a:schemeClr val="accent2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Table 34"/>
          <p:cNvGraphicFramePr>
            <a:graphicFrameLocks noGrp="1"/>
          </p:cNvGraphicFramePr>
          <p:nvPr>
            <p:extLst/>
          </p:nvPr>
        </p:nvGraphicFramePr>
        <p:xfrm>
          <a:off x="5081553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/>
          </p:nvPr>
        </p:nvGraphicFramePr>
        <p:xfrm>
          <a:off x="3054478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/>
          </p:nvPr>
        </p:nvGraphicFramePr>
        <p:xfrm>
          <a:off x="3164638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/>
          </p:nvPr>
        </p:nvGraphicFramePr>
        <p:xfrm>
          <a:off x="3063134" y="2690009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/>
          </p:nvPr>
        </p:nvGraphicFramePr>
        <p:xfrm>
          <a:off x="3123527" y="2671552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/>
          </p:nvPr>
        </p:nvGraphicFramePr>
        <p:xfrm>
          <a:off x="3046919" y="2690008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/>
          </p:nvPr>
        </p:nvGraphicFramePr>
        <p:xfrm>
          <a:off x="3010707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/>
          </p:nvPr>
        </p:nvGraphicFramePr>
        <p:xfrm>
          <a:off x="3082835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0" name="Group 39"/>
          <p:cNvGrpSpPr/>
          <p:nvPr/>
        </p:nvGrpSpPr>
        <p:grpSpPr>
          <a:xfrm>
            <a:off x="3397631" y="2169161"/>
            <a:ext cx="1981195" cy="629126"/>
            <a:chOff x="2036763" y="428149"/>
            <a:chExt cx="1666889" cy="629126"/>
          </a:xfrm>
        </p:grpSpPr>
        <p:cxnSp>
          <p:nvCxnSpPr>
            <p:cNvPr id="47" name="Straight Connector 46"/>
            <p:cNvCxnSpPr/>
            <p:nvPr/>
          </p:nvCxnSpPr>
          <p:spPr>
            <a:xfrm flipV="1">
              <a:off x="3703652" y="666750"/>
              <a:ext cx="0" cy="390525"/>
            </a:xfrm>
            <a:prstGeom prst="line">
              <a:avLst/>
            </a:prstGeom>
            <a:ln w="57150" cap="rnd"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2036763" y="647700"/>
              <a:ext cx="1666889" cy="0"/>
            </a:xfrm>
            <a:prstGeom prst="line">
              <a:avLst/>
            </a:prstGeom>
            <a:ln w="57150" cap="rnd"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036763" y="666750"/>
              <a:ext cx="0" cy="390525"/>
            </a:xfrm>
            <a:prstGeom prst="line">
              <a:avLst/>
            </a:prstGeom>
            <a:ln w="57150" cap="rnd"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Isosceles Triangle 52"/>
            <p:cNvSpPr/>
            <p:nvPr/>
          </p:nvSpPr>
          <p:spPr>
            <a:xfrm rot="16200000">
              <a:off x="2599516" y="458629"/>
              <a:ext cx="441960" cy="381000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2494195" y="567007"/>
              <a:ext cx="164244" cy="16424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859743" y="2671551"/>
            <a:ext cx="1035857" cy="722056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84519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115 L 0.07275 0.00115 L 0.07275 -0.09097 L 0.15417 -0.09097 L 0.15417 0.00115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78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1.85185E-6 L 0.1993 -0.002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6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023 L -0.00017 0.00023 L 0.06893 -0.00093 C 0.06979 -0.00093 0.07136 -0.00209 0.07136 -0.00209 L 0.07136 -0.0875 L 0.154 -0.0875 L 0.154 -0.00209 " pathEditMode="relative" ptsTypes="AAAAAAA">
                                      <p:cBhvr>
                                        <p:cTn id="1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16667E-6 1.85185E-6 L 0.22638 1.85185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2.22222E-6 L 0.22778 0.0030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13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6 L 0.22882 -0.0002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022E-16 L 0.22882 -0.0002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22882 -0.0002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2.22222E-6 L 0.22778 0.0030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13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Table 35"/>
          <p:cNvGraphicFramePr>
            <a:graphicFrameLocks noGrp="1"/>
          </p:cNvGraphicFramePr>
          <p:nvPr>
            <p:extLst/>
          </p:nvPr>
        </p:nvGraphicFramePr>
        <p:xfrm>
          <a:off x="3248207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 Animation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457200"/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Digital Fundamentals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r>
              <a:rPr lang="en-US" i="1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Page</a:t>
            </a:r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fld id="{4FAB73BC-B049-4115-A692-8D63A059BFB8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457200"/>
              <a:t>3</a:t>
            </a:fld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Line 43"/>
          <p:cNvSpPr>
            <a:spLocks noChangeShapeType="1"/>
          </p:cNvSpPr>
          <p:nvPr/>
        </p:nvSpPr>
        <p:spPr bwMode="auto">
          <a:xfrm flipV="1">
            <a:off x="3046851" y="3353554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3510028" y="1368274"/>
            <a:ext cx="1474348" cy="616315"/>
          </a:xfrm>
          <a:custGeom>
            <a:avLst/>
            <a:gdLst>
              <a:gd name="T0" fmla="*/ 0 w 720"/>
              <a:gd name="T1" fmla="*/ 288 h 288"/>
              <a:gd name="T2" fmla="*/ 144 w 720"/>
              <a:gd name="T3" fmla="*/ 288 h 288"/>
              <a:gd name="T4" fmla="*/ 144 w 720"/>
              <a:gd name="T5" fmla="*/ 0 h 288"/>
              <a:gd name="T6" fmla="*/ 288 w 720"/>
              <a:gd name="T7" fmla="*/ 0 h 288"/>
              <a:gd name="T8" fmla="*/ 288 w 720"/>
              <a:gd name="T9" fmla="*/ 288 h 288"/>
              <a:gd name="T10" fmla="*/ 432 w 720"/>
              <a:gd name="T11" fmla="*/ 288 h 288"/>
              <a:gd name="T12" fmla="*/ 432 w 720"/>
              <a:gd name="T13" fmla="*/ 0 h 288"/>
              <a:gd name="T14" fmla="*/ 576 w 720"/>
              <a:gd name="T15" fmla="*/ 0 h 288"/>
              <a:gd name="T16" fmla="*/ 576 w 720"/>
              <a:gd name="T17" fmla="*/ 288 h 288"/>
              <a:gd name="T18" fmla="*/ 720 w 720"/>
              <a:gd name="T19" fmla="*/ 288 h 288"/>
              <a:gd name="connsiteX0" fmla="*/ 0 w 10105"/>
              <a:gd name="connsiteY0" fmla="*/ 10000 h 10043"/>
              <a:gd name="connsiteX1" fmla="*/ 2000 w 10105"/>
              <a:gd name="connsiteY1" fmla="*/ 10000 h 10043"/>
              <a:gd name="connsiteX2" fmla="*/ 2000 w 10105"/>
              <a:gd name="connsiteY2" fmla="*/ 0 h 10043"/>
              <a:gd name="connsiteX3" fmla="*/ 4000 w 10105"/>
              <a:gd name="connsiteY3" fmla="*/ 0 h 10043"/>
              <a:gd name="connsiteX4" fmla="*/ 4000 w 10105"/>
              <a:gd name="connsiteY4" fmla="*/ 10000 h 10043"/>
              <a:gd name="connsiteX5" fmla="*/ 6000 w 10105"/>
              <a:gd name="connsiteY5" fmla="*/ 10000 h 10043"/>
              <a:gd name="connsiteX6" fmla="*/ 6000 w 10105"/>
              <a:gd name="connsiteY6" fmla="*/ 0 h 10043"/>
              <a:gd name="connsiteX7" fmla="*/ 8000 w 10105"/>
              <a:gd name="connsiteY7" fmla="*/ 0 h 10043"/>
              <a:gd name="connsiteX8" fmla="*/ 8000 w 10105"/>
              <a:gd name="connsiteY8" fmla="*/ 10000 h 10043"/>
              <a:gd name="connsiteX9" fmla="*/ 10000 w 10105"/>
              <a:gd name="connsiteY9" fmla="*/ 10000 h 10043"/>
              <a:gd name="connsiteX10" fmla="*/ 9824 w 10105"/>
              <a:gd name="connsiteY10" fmla="*/ 10043 h 10043"/>
              <a:gd name="connsiteX0" fmla="*/ 0 w 10000"/>
              <a:gd name="connsiteY0" fmla="*/ 10000 h 10000"/>
              <a:gd name="connsiteX1" fmla="*/ 2000 w 10000"/>
              <a:gd name="connsiteY1" fmla="*/ 10000 h 10000"/>
              <a:gd name="connsiteX2" fmla="*/ 2000 w 10000"/>
              <a:gd name="connsiteY2" fmla="*/ 0 h 10000"/>
              <a:gd name="connsiteX3" fmla="*/ 4000 w 10000"/>
              <a:gd name="connsiteY3" fmla="*/ 0 h 10000"/>
              <a:gd name="connsiteX4" fmla="*/ 4000 w 10000"/>
              <a:gd name="connsiteY4" fmla="*/ 10000 h 10000"/>
              <a:gd name="connsiteX5" fmla="*/ 6000 w 10000"/>
              <a:gd name="connsiteY5" fmla="*/ 10000 h 10000"/>
              <a:gd name="connsiteX6" fmla="*/ 6000 w 10000"/>
              <a:gd name="connsiteY6" fmla="*/ 0 h 10000"/>
              <a:gd name="connsiteX7" fmla="*/ 8000 w 10000"/>
              <a:gd name="connsiteY7" fmla="*/ 0 h 10000"/>
              <a:gd name="connsiteX8" fmla="*/ 8000 w 10000"/>
              <a:gd name="connsiteY8" fmla="*/ 10000 h 10000"/>
              <a:gd name="connsiteX9" fmla="*/ 10000 w 10000"/>
              <a:gd name="connsiteY9" fmla="*/ 10000 h 10000"/>
              <a:gd name="connsiteX0" fmla="*/ 0 w 8000"/>
              <a:gd name="connsiteY0" fmla="*/ 10000 h 10000"/>
              <a:gd name="connsiteX1" fmla="*/ 2000 w 8000"/>
              <a:gd name="connsiteY1" fmla="*/ 10000 h 10000"/>
              <a:gd name="connsiteX2" fmla="*/ 2000 w 8000"/>
              <a:gd name="connsiteY2" fmla="*/ 0 h 10000"/>
              <a:gd name="connsiteX3" fmla="*/ 4000 w 8000"/>
              <a:gd name="connsiteY3" fmla="*/ 0 h 10000"/>
              <a:gd name="connsiteX4" fmla="*/ 4000 w 8000"/>
              <a:gd name="connsiteY4" fmla="*/ 10000 h 10000"/>
              <a:gd name="connsiteX5" fmla="*/ 6000 w 8000"/>
              <a:gd name="connsiteY5" fmla="*/ 10000 h 10000"/>
              <a:gd name="connsiteX6" fmla="*/ 6000 w 8000"/>
              <a:gd name="connsiteY6" fmla="*/ 0 h 10000"/>
              <a:gd name="connsiteX7" fmla="*/ 8000 w 8000"/>
              <a:gd name="connsiteY7" fmla="*/ 0 h 10000"/>
              <a:gd name="connsiteX8" fmla="*/ 8000 w 8000"/>
              <a:gd name="connsiteY8" fmla="*/ 10000 h 10000"/>
              <a:gd name="connsiteX0" fmla="*/ 0 w 10000"/>
              <a:gd name="connsiteY0" fmla="*/ 10000 h 10000"/>
              <a:gd name="connsiteX1" fmla="*/ 2500 w 10000"/>
              <a:gd name="connsiteY1" fmla="*/ 10000 h 10000"/>
              <a:gd name="connsiteX2" fmla="*/ 2500 w 10000"/>
              <a:gd name="connsiteY2" fmla="*/ 0 h 10000"/>
              <a:gd name="connsiteX3" fmla="*/ 5000 w 10000"/>
              <a:gd name="connsiteY3" fmla="*/ 0 h 10000"/>
              <a:gd name="connsiteX4" fmla="*/ 5000 w 10000"/>
              <a:gd name="connsiteY4" fmla="*/ 10000 h 10000"/>
              <a:gd name="connsiteX5" fmla="*/ 7500 w 10000"/>
              <a:gd name="connsiteY5" fmla="*/ 10000 h 10000"/>
              <a:gd name="connsiteX6" fmla="*/ 7500 w 10000"/>
              <a:gd name="connsiteY6" fmla="*/ 0 h 10000"/>
              <a:gd name="connsiteX7" fmla="*/ 10000 w 10000"/>
              <a:gd name="connsiteY7" fmla="*/ 0 h 10000"/>
              <a:gd name="connsiteX0" fmla="*/ 0 w 7500"/>
              <a:gd name="connsiteY0" fmla="*/ 10000 h 10000"/>
              <a:gd name="connsiteX1" fmla="*/ 2500 w 7500"/>
              <a:gd name="connsiteY1" fmla="*/ 10000 h 10000"/>
              <a:gd name="connsiteX2" fmla="*/ 2500 w 7500"/>
              <a:gd name="connsiteY2" fmla="*/ 0 h 10000"/>
              <a:gd name="connsiteX3" fmla="*/ 5000 w 7500"/>
              <a:gd name="connsiteY3" fmla="*/ 0 h 10000"/>
              <a:gd name="connsiteX4" fmla="*/ 5000 w 7500"/>
              <a:gd name="connsiteY4" fmla="*/ 10000 h 10000"/>
              <a:gd name="connsiteX5" fmla="*/ 7500 w 7500"/>
              <a:gd name="connsiteY5" fmla="*/ 10000 h 10000"/>
              <a:gd name="connsiteX6" fmla="*/ 7500 w 7500"/>
              <a:gd name="connsiteY6" fmla="*/ 0 h 10000"/>
              <a:gd name="connsiteX0" fmla="*/ 0 w 10000"/>
              <a:gd name="connsiteY0" fmla="*/ 10000 h 10000"/>
              <a:gd name="connsiteX1" fmla="*/ 3333 w 10000"/>
              <a:gd name="connsiteY1" fmla="*/ 10000 h 10000"/>
              <a:gd name="connsiteX2" fmla="*/ 3333 w 10000"/>
              <a:gd name="connsiteY2" fmla="*/ 0 h 10000"/>
              <a:gd name="connsiteX3" fmla="*/ 6667 w 10000"/>
              <a:gd name="connsiteY3" fmla="*/ 0 h 10000"/>
              <a:gd name="connsiteX4" fmla="*/ 6667 w 10000"/>
              <a:gd name="connsiteY4" fmla="*/ 10000 h 10000"/>
              <a:gd name="connsiteX5" fmla="*/ 10000 w 10000"/>
              <a:gd name="connsiteY5" fmla="*/ 10000 h 10000"/>
              <a:gd name="connsiteX0" fmla="*/ 0 w 6667"/>
              <a:gd name="connsiteY0" fmla="*/ 10000 h 10000"/>
              <a:gd name="connsiteX1" fmla="*/ 3333 w 6667"/>
              <a:gd name="connsiteY1" fmla="*/ 10000 h 10000"/>
              <a:gd name="connsiteX2" fmla="*/ 3333 w 6667"/>
              <a:gd name="connsiteY2" fmla="*/ 0 h 10000"/>
              <a:gd name="connsiteX3" fmla="*/ 6667 w 6667"/>
              <a:gd name="connsiteY3" fmla="*/ 0 h 10000"/>
              <a:gd name="connsiteX4" fmla="*/ 6667 w 6667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" h="10000">
                <a:moveTo>
                  <a:pt x="0" y="10000"/>
                </a:moveTo>
                <a:lnTo>
                  <a:pt x="3333" y="10000"/>
                </a:lnTo>
                <a:lnTo>
                  <a:pt x="3333" y="0"/>
                </a:lnTo>
                <a:lnTo>
                  <a:pt x="6667" y="0"/>
                </a:lnTo>
                <a:lnTo>
                  <a:pt x="6667" y="10000"/>
                </a:lnTo>
              </a:path>
            </a:pathLst>
          </a:custGeom>
          <a:noFill/>
          <a:ln w="5715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792652" y="2832152"/>
            <a:ext cx="997048" cy="1145750"/>
            <a:chOff x="-1547667" y="783671"/>
            <a:chExt cx="997048" cy="1145750"/>
          </a:xfrm>
        </p:grpSpPr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-1429470" y="783671"/>
              <a:ext cx="878851" cy="11457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D         </a:t>
              </a:r>
              <a:r>
                <a:rPr lang="en-US" altLang="zh-CN" sz="1400" dirty="0">
                  <a:solidFill>
                    <a:prstClr val="black"/>
                  </a:solidFill>
                </a:rPr>
                <a:t>A</a:t>
              </a: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 </a:t>
              </a:r>
              <a:endParaRPr lang="en-US" altLang="zh-CN" sz="1400" dirty="0">
                <a:solidFill>
                  <a:prstClr val="black"/>
                </a:solidFill>
              </a:endParaRP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 CLK         	    	  _</a:t>
              </a: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</a:t>
              </a:r>
              <a:r>
                <a:rPr lang="en-US" altLang="zh-CN" sz="1400" dirty="0">
                  <a:solidFill>
                    <a:prstClr val="black"/>
                  </a:solidFill>
                </a:rPr>
                <a:t>          A</a:t>
              </a:r>
              <a:endParaRPr lang="en-US" altLang="zh-CN" sz="1400" dirty="0">
                <a:solidFill>
                  <a:prstClr val="black"/>
                </a:solidFill>
              </a:endParaRPr>
            </a:p>
          </p:txBody>
        </p:sp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-1547667" y="1250741"/>
              <a:ext cx="108664" cy="10866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-1433283" y="1243115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92652" y="4245477"/>
            <a:ext cx="997048" cy="1145750"/>
            <a:chOff x="-1577158" y="2259525"/>
            <a:chExt cx="997048" cy="1145750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-1577158" y="2717062"/>
              <a:ext cx="110571" cy="10866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-1462774" y="2718969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-1458961" y="2259525"/>
              <a:ext cx="878851" cy="11457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sz="140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D         </a:t>
              </a:r>
              <a:r>
                <a:rPr lang="en-US" altLang="zh-CN" dirty="0">
                  <a:solidFill>
                    <a:prstClr val="black"/>
                  </a:solidFill>
                </a:rPr>
                <a:t>B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CLK            	    </a:t>
              </a:r>
              <a:r>
                <a:rPr lang="en-US" altLang="zh-CN" dirty="0">
                  <a:solidFill>
                    <a:prstClr val="black"/>
                  </a:solidFill>
                </a:rPr>
                <a:t>	  _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</a:t>
              </a:r>
              <a:r>
                <a:rPr lang="en-US" altLang="zh-CN" dirty="0">
                  <a:solidFill>
                    <a:prstClr val="black"/>
                  </a:solidFill>
                </a:rPr>
                <a:t>          </a:t>
              </a:r>
              <a:r>
                <a:rPr lang="en-US" altLang="zh-CN" dirty="0">
                  <a:solidFill>
                    <a:prstClr val="black"/>
                  </a:solidFill>
                </a:rPr>
                <a:t>B</a:t>
              </a:r>
            </a:p>
            <a:p>
              <a:pPr defTabSz="457200"/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92654" y="5592542"/>
            <a:ext cx="985609" cy="1147655"/>
            <a:chOff x="-1583004" y="3667192"/>
            <a:chExt cx="985609" cy="1147655"/>
          </a:xfrm>
        </p:grpSpPr>
        <p:sp>
          <p:nvSpPr>
            <p:cNvPr id="19" name="Oval 21"/>
            <p:cNvSpPr>
              <a:spLocks noChangeArrowheads="1"/>
            </p:cNvSpPr>
            <p:nvPr/>
          </p:nvSpPr>
          <p:spPr bwMode="auto">
            <a:xfrm>
              <a:off x="-1583004" y="4107571"/>
              <a:ext cx="110571" cy="10866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-1480058" y="4128542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-1476246" y="3667192"/>
              <a:ext cx="878851" cy="114765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sz="140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D        </a:t>
              </a:r>
              <a:r>
                <a:rPr lang="en-US" altLang="zh-CN" dirty="0">
                  <a:solidFill>
                    <a:prstClr val="black"/>
                  </a:solidFill>
                </a:rPr>
                <a:t>C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CLK            	    </a:t>
              </a:r>
              <a:r>
                <a:rPr lang="en-US" altLang="zh-CN" dirty="0">
                  <a:solidFill>
                    <a:prstClr val="black"/>
                  </a:solidFill>
                </a:rPr>
                <a:t>	  _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</a:t>
              </a:r>
              <a:r>
                <a:rPr lang="en-US" altLang="zh-CN" dirty="0">
                  <a:solidFill>
                    <a:prstClr val="black"/>
                  </a:solidFill>
                </a:rPr>
                <a:t>          C 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3" name="Line 43"/>
          <p:cNvSpPr>
            <a:spLocks noChangeShapeType="1"/>
          </p:cNvSpPr>
          <p:nvPr/>
        </p:nvSpPr>
        <p:spPr bwMode="auto">
          <a:xfrm flipV="1">
            <a:off x="3046851" y="4762574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Line 43"/>
          <p:cNvSpPr>
            <a:spLocks noChangeShapeType="1"/>
          </p:cNvSpPr>
          <p:nvPr/>
        </p:nvSpPr>
        <p:spPr bwMode="auto">
          <a:xfrm flipV="1">
            <a:off x="3046851" y="6087252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046851" y="3363086"/>
            <a:ext cx="0" cy="27241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Line 18"/>
          <p:cNvSpPr>
            <a:spLocks noChangeShapeType="1"/>
          </p:cNvSpPr>
          <p:nvPr/>
        </p:nvSpPr>
        <p:spPr bwMode="auto">
          <a:xfrm>
            <a:off x="4789702" y="2952397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Line 18"/>
          <p:cNvSpPr>
            <a:spLocks noChangeShapeType="1"/>
          </p:cNvSpPr>
          <p:nvPr/>
        </p:nvSpPr>
        <p:spPr bwMode="auto">
          <a:xfrm>
            <a:off x="4789702" y="4359856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4789702" y="5713527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3555066" y="1975969"/>
            <a:ext cx="41574" cy="8618"/>
          </a:xfrm>
          <a:prstGeom prst="straightConnector1">
            <a:avLst/>
          </a:prstGeom>
          <a:ln w="57150" cap="rnd">
            <a:solidFill>
              <a:schemeClr val="accent2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Table 34"/>
          <p:cNvGraphicFramePr>
            <a:graphicFrameLocks noGrp="1"/>
          </p:cNvGraphicFramePr>
          <p:nvPr>
            <p:extLst/>
          </p:nvPr>
        </p:nvGraphicFramePr>
        <p:xfrm>
          <a:off x="5081553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/>
          </p:nvPr>
        </p:nvGraphicFramePr>
        <p:xfrm>
          <a:off x="3054478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/>
          </p:nvPr>
        </p:nvGraphicFramePr>
        <p:xfrm>
          <a:off x="3164638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/>
          </p:nvPr>
        </p:nvGraphicFramePr>
        <p:xfrm>
          <a:off x="3063134" y="2690009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/>
          </p:nvPr>
        </p:nvGraphicFramePr>
        <p:xfrm>
          <a:off x="3123527" y="2671552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/>
          </p:nvPr>
        </p:nvGraphicFramePr>
        <p:xfrm>
          <a:off x="3046919" y="2690008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/>
          </p:nvPr>
        </p:nvGraphicFramePr>
        <p:xfrm>
          <a:off x="3010707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/>
          </p:nvPr>
        </p:nvGraphicFramePr>
        <p:xfrm>
          <a:off x="3082835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7" name="Straight Connector 46"/>
          <p:cNvCxnSpPr/>
          <p:nvPr/>
        </p:nvCxnSpPr>
        <p:spPr>
          <a:xfrm flipH="1" flipV="1">
            <a:off x="5375052" y="2578482"/>
            <a:ext cx="3772" cy="219809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61" idx="1"/>
          </p:cNvCxnSpPr>
          <p:nvPr/>
        </p:nvCxnSpPr>
        <p:spPr>
          <a:xfrm flipH="1">
            <a:off x="2393582" y="2395917"/>
            <a:ext cx="1517814" cy="0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393582" y="2395919"/>
            <a:ext cx="0" cy="1963939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822491" y="4033659"/>
            <a:ext cx="1035857" cy="722056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60" name="Group 602"/>
          <p:cNvGrpSpPr>
            <a:grpSpLocks/>
          </p:cNvGrpSpPr>
          <p:nvPr/>
        </p:nvGrpSpPr>
        <p:grpSpPr bwMode="auto">
          <a:xfrm rot="10800000">
            <a:off x="3911396" y="2121282"/>
            <a:ext cx="915988" cy="549275"/>
            <a:chOff x="4954" y="3370"/>
            <a:chExt cx="577" cy="346"/>
          </a:xfrm>
        </p:grpSpPr>
        <p:sp>
          <p:nvSpPr>
            <p:cNvPr id="61" name="Line 593"/>
            <p:cNvSpPr>
              <a:spLocks noChangeShapeType="1"/>
            </p:cNvSpPr>
            <p:nvPr/>
          </p:nvSpPr>
          <p:spPr bwMode="auto">
            <a:xfrm>
              <a:off x="5416" y="3543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572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Line 594"/>
            <p:cNvSpPr>
              <a:spLocks noChangeShapeType="1"/>
            </p:cNvSpPr>
            <p:nvPr/>
          </p:nvSpPr>
          <p:spPr bwMode="auto">
            <a:xfrm>
              <a:off x="4954" y="3428"/>
              <a:ext cx="1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572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3" name="Line 595"/>
            <p:cNvSpPr>
              <a:spLocks noChangeShapeType="1"/>
            </p:cNvSpPr>
            <p:nvPr/>
          </p:nvSpPr>
          <p:spPr bwMode="auto">
            <a:xfrm>
              <a:off x="4955" y="3658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572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grpSp>
          <p:nvGrpSpPr>
            <p:cNvPr id="64" name="Group 597"/>
            <p:cNvGrpSpPr>
              <a:grpSpLocks/>
            </p:cNvGrpSpPr>
            <p:nvPr/>
          </p:nvGrpSpPr>
          <p:grpSpPr bwMode="auto">
            <a:xfrm>
              <a:off x="5036" y="3370"/>
              <a:ext cx="380" cy="346"/>
              <a:chOff x="2477" y="3542"/>
              <a:chExt cx="288" cy="346"/>
            </a:xfrm>
          </p:grpSpPr>
          <p:sp>
            <p:nvSpPr>
              <p:cNvPr id="67" name="Freeform 598"/>
              <p:cNvSpPr>
                <a:spLocks/>
              </p:cNvSpPr>
              <p:nvPr/>
            </p:nvSpPr>
            <p:spPr bwMode="auto">
              <a:xfrm>
                <a:off x="2477" y="3542"/>
                <a:ext cx="288" cy="173"/>
              </a:xfrm>
              <a:custGeom>
                <a:avLst/>
                <a:gdLst>
                  <a:gd name="T0" fmla="*/ 0 w 173"/>
                  <a:gd name="T1" fmla="*/ 0 h 173"/>
                  <a:gd name="T2" fmla="*/ 115 w 173"/>
                  <a:gd name="T3" fmla="*/ 58 h 173"/>
                  <a:gd name="T4" fmla="*/ 173 w 173"/>
                  <a:gd name="T5" fmla="*/ 17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3" h="173">
                    <a:moveTo>
                      <a:pt x="0" y="0"/>
                    </a:moveTo>
                    <a:cubicBezTo>
                      <a:pt x="43" y="14"/>
                      <a:pt x="86" y="29"/>
                      <a:pt x="115" y="58"/>
                    </a:cubicBezTo>
                    <a:cubicBezTo>
                      <a:pt x="144" y="87"/>
                      <a:pt x="158" y="130"/>
                      <a:pt x="173" y="17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457200"/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68" name="Freeform 599"/>
              <p:cNvSpPr>
                <a:spLocks/>
              </p:cNvSpPr>
              <p:nvPr/>
            </p:nvSpPr>
            <p:spPr bwMode="auto">
              <a:xfrm flipV="1">
                <a:off x="2477" y="3715"/>
                <a:ext cx="288" cy="173"/>
              </a:xfrm>
              <a:custGeom>
                <a:avLst/>
                <a:gdLst>
                  <a:gd name="T0" fmla="*/ 0 w 173"/>
                  <a:gd name="T1" fmla="*/ 0 h 173"/>
                  <a:gd name="T2" fmla="*/ 115 w 173"/>
                  <a:gd name="T3" fmla="*/ 58 h 173"/>
                  <a:gd name="T4" fmla="*/ 173 w 173"/>
                  <a:gd name="T5" fmla="*/ 17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3" h="173">
                    <a:moveTo>
                      <a:pt x="0" y="0"/>
                    </a:moveTo>
                    <a:cubicBezTo>
                      <a:pt x="43" y="14"/>
                      <a:pt x="86" y="29"/>
                      <a:pt x="115" y="58"/>
                    </a:cubicBezTo>
                    <a:cubicBezTo>
                      <a:pt x="144" y="87"/>
                      <a:pt x="158" y="130"/>
                      <a:pt x="173" y="17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457200"/>
                <a:endParaRPr lang="en-US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65" name="Freeform 600"/>
            <p:cNvSpPr>
              <a:spLocks/>
            </p:cNvSpPr>
            <p:nvPr/>
          </p:nvSpPr>
          <p:spPr bwMode="auto">
            <a:xfrm>
              <a:off x="5036" y="3370"/>
              <a:ext cx="64" cy="346"/>
            </a:xfrm>
            <a:custGeom>
              <a:avLst/>
              <a:gdLst>
                <a:gd name="T0" fmla="*/ 0 w 58"/>
                <a:gd name="T1" fmla="*/ 0 h 346"/>
                <a:gd name="T2" fmla="*/ 58 w 58"/>
                <a:gd name="T3" fmla="*/ 173 h 346"/>
                <a:gd name="T4" fmla="*/ 0 w 58"/>
                <a:gd name="T5" fmla="*/ 346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346">
                  <a:moveTo>
                    <a:pt x="0" y="0"/>
                  </a:moveTo>
                  <a:cubicBezTo>
                    <a:pt x="29" y="57"/>
                    <a:pt x="58" y="115"/>
                    <a:pt x="58" y="173"/>
                  </a:cubicBezTo>
                  <a:cubicBezTo>
                    <a:pt x="58" y="231"/>
                    <a:pt x="29" y="288"/>
                    <a:pt x="0" y="346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572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6" name="Freeform 601"/>
            <p:cNvSpPr>
              <a:spLocks/>
            </p:cNvSpPr>
            <p:nvPr/>
          </p:nvSpPr>
          <p:spPr bwMode="auto">
            <a:xfrm>
              <a:off x="5011" y="3370"/>
              <a:ext cx="64" cy="346"/>
            </a:xfrm>
            <a:custGeom>
              <a:avLst/>
              <a:gdLst>
                <a:gd name="T0" fmla="*/ 0 w 58"/>
                <a:gd name="T1" fmla="*/ 0 h 346"/>
                <a:gd name="T2" fmla="*/ 58 w 58"/>
                <a:gd name="T3" fmla="*/ 173 h 346"/>
                <a:gd name="T4" fmla="*/ 0 w 58"/>
                <a:gd name="T5" fmla="*/ 346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346">
                  <a:moveTo>
                    <a:pt x="0" y="0"/>
                  </a:moveTo>
                  <a:cubicBezTo>
                    <a:pt x="29" y="57"/>
                    <a:pt x="58" y="115"/>
                    <a:pt x="58" y="173"/>
                  </a:cubicBezTo>
                  <a:cubicBezTo>
                    <a:pt x="58" y="231"/>
                    <a:pt x="29" y="288"/>
                    <a:pt x="0" y="346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457200"/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cxnSp>
        <p:nvCxnSpPr>
          <p:cNvPr id="31" name="Straight Connector 30"/>
          <p:cNvCxnSpPr>
            <a:stCxn id="62" idx="0"/>
          </p:cNvCxnSpPr>
          <p:nvPr/>
        </p:nvCxnSpPr>
        <p:spPr>
          <a:xfrm>
            <a:off x="4827384" y="2578480"/>
            <a:ext cx="547668" cy="0"/>
          </a:xfrm>
          <a:prstGeom prst="line">
            <a:avLst/>
          </a:prstGeom>
          <a:ln w="57150" cap="rnd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808021" y="2213355"/>
            <a:ext cx="929393" cy="0"/>
          </a:xfrm>
          <a:prstGeom prst="line">
            <a:avLst/>
          </a:prstGeom>
          <a:ln w="57150" cap="rnd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737413" y="2187957"/>
            <a:ext cx="0" cy="2141213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553527" y="4329168"/>
            <a:ext cx="183887" cy="0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393584" y="4394687"/>
            <a:ext cx="428907" cy="0"/>
          </a:xfrm>
          <a:prstGeom prst="line">
            <a:avLst/>
          </a:prstGeom>
          <a:ln w="57150" cap="rnd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20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115 L 0.07275 0.00115 L 0.07275 -0.09097 L 0.15417 -0.09097 L 0.15417 0.00115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78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1.85185E-6 L 0.1993 -0.002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6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023 L -0.00017 0.00023 L 0.06893 -0.00093 C 0.06979 -0.00093 0.07136 -0.00209 0.07136 -0.00209 L 0.07136 -0.0875 L 0.154 -0.0875 L 0.154 -0.00209 " pathEditMode="relative" ptsTypes="AAAAAAA">
                                      <p:cBhvr>
                                        <p:cTn id="1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16667E-6 1.85185E-6 L 0.22638 1.85185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2.22222E-6 L 0.22778 0.0030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13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6 L 0.22882 -0.0002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022E-16 L 0.22882 -0.0002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22882 -0.0002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2.22222E-6 L 0.22778 0.0030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13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Table 35"/>
          <p:cNvGraphicFramePr>
            <a:graphicFrameLocks noGrp="1"/>
          </p:cNvGraphicFramePr>
          <p:nvPr>
            <p:extLst/>
          </p:nvPr>
        </p:nvGraphicFramePr>
        <p:xfrm>
          <a:off x="3248207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 Animation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457200"/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Digital Fundamentals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57200"/>
            <a:r>
              <a:rPr lang="en-US" i="1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Page</a:t>
            </a:r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fld id="{4FAB73BC-B049-4115-A692-8D63A059BFB8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457200"/>
              <a:t>4</a:t>
            </a:fld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Line 43"/>
          <p:cNvSpPr>
            <a:spLocks noChangeShapeType="1"/>
          </p:cNvSpPr>
          <p:nvPr/>
        </p:nvSpPr>
        <p:spPr bwMode="auto">
          <a:xfrm flipV="1">
            <a:off x="3046851" y="3353554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3510028" y="1368274"/>
            <a:ext cx="1474348" cy="616315"/>
          </a:xfrm>
          <a:custGeom>
            <a:avLst/>
            <a:gdLst>
              <a:gd name="T0" fmla="*/ 0 w 720"/>
              <a:gd name="T1" fmla="*/ 288 h 288"/>
              <a:gd name="T2" fmla="*/ 144 w 720"/>
              <a:gd name="T3" fmla="*/ 288 h 288"/>
              <a:gd name="T4" fmla="*/ 144 w 720"/>
              <a:gd name="T5" fmla="*/ 0 h 288"/>
              <a:gd name="T6" fmla="*/ 288 w 720"/>
              <a:gd name="T7" fmla="*/ 0 h 288"/>
              <a:gd name="T8" fmla="*/ 288 w 720"/>
              <a:gd name="T9" fmla="*/ 288 h 288"/>
              <a:gd name="T10" fmla="*/ 432 w 720"/>
              <a:gd name="T11" fmla="*/ 288 h 288"/>
              <a:gd name="T12" fmla="*/ 432 w 720"/>
              <a:gd name="T13" fmla="*/ 0 h 288"/>
              <a:gd name="T14" fmla="*/ 576 w 720"/>
              <a:gd name="T15" fmla="*/ 0 h 288"/>
              <a:gd name="T16" fmla="*/ 576 w 720"/>
              <a:gd name="T17" fmla="*/ 288 h 288"/>
              <a:gd name="T18" fmla="*/ 720 w 720"/>
              <a:gd name="T19" fmla="*/ 288 h 288"/>
              <a:gd name="connsiteX0" fmla="*/ 0 w 10105"/>
              <a:gd name="connsiteY0" fmla="*/ 10000 h 10043"/>
              <a:gd name="connsiteX1" fmla="*/ 2000 w 10105"/>
              <a:gd name="connsiteY1" fmla="*/ 10000 h 10043"/>
              <a:gd name="connsiteX2" fmla="*/ 2000 w 10105"/>
              <a:gd name="connsiteY2" fmla="*/ 0 h 10043"/>
              <a:gd name="connsiteX3" fmla="*/ 4000 w 10105"/>
              <a:gd name="connsiteY3" fmla="*/ 0 h 10043"/>
              <a:gd name="connsiteX4" fmla="*/ 4000 w 10105"/>
              <a:gd name="connsiteY4" fmla="*/ 10000 h 10043"/>
              <a:gd name="connsiteX5" fmla="*/ 6000 w 10105"/>
              <a:gd name="connsiteY5" fmla="*/ 10000 h 10043"/>
              <a:gd name="connsiteX6" fmla="*/ 6000 w 10105"/>
              <a:gd name="connsiteY6" fmla="*/ 0 h 10043"/>
              <a:gd name="connsiteX7" fmla="*/ 8000 w 10105"/>
              <a:gd name="connsiteY7" fmla="*/ 0 h 10043"/>
              <a:gd name="connsiteX8" fmla="*/ 8000 w 10105"/>
              <a:gd name="connsiteY8" fmla="*/ 10000 h 10043"/>
              <a:gd name="connsiteX9" fmla="*/ 10000 w 10105"/>
              <a:gd name="connsiteY9" fmla="*/ 10000 h 10043"/>
              <a:gd name="connsiteX10" fmla="*/ 9824 w 10105"/>
              <a:gd name="connsiteY10" fmla="*/ 10043 h 10043"/>
              <a:gd name="connsiteX0" fmla="*/ 0 w 10000"/>
              <a:gd name="connsiteY0" fmla="*/ 10000 h 10000"/>
              <a:gd name="connsiteX1" fmla="*/ 2000 w 10000"/>
              <a:gd name="connsiteY1" fmla="*/ 10000 h 10000"/>
              <a:gd name="connsiteX2" fmla="*/ 2000 w 10000"/>
              <a:gd name="connsiteY2" fmla="*/ 0 h 10000"/>
              <a:gd name="connsiteX3" fmla="*/ 4000 w 10000"/>
              <a:gd name="connsiteY3" fmla="*/ 0 h 10000"/>
              <a:gd name="connsiteX4" fmla="*/ 4000 w 10000"/>
              <a:gd name="connsiteY4" fmla="*/ 10000 h 10000"/>
              <a:gd name="connsiteX5" fmla="*/ 6000 w 10000"/>
              <a:gd name="connsiteY5" fmla="*/ 10000 h 10000"/>
              <a:gd name="connsiteX6" fmla="*/ 6000 w 10000"/>
              <a:gd name="connsiteY6" fmla="*/ 0 h 10000"/>
              <a:gd name="connsiteX7" fmla="*/ 8000 w 10000"/>
              <a:gd name="connsiteY7" fmla="*/ 0 h 10000"/>
              <a:gd name="connsiteX8" fmla="*/ 8000 w 10000"/>
              <a:gd name="connsiteY8" fmla="*/ 10000 h 10000"/>
              <a:gd name="connsiteX9" fmla="*/ 10000 w 10000"/>
              <a:gd name="connsiteY9" fmla="*/ 10000 h 10000"/>
              <a:gd name="connsiteX0" fmla="*/ 0 w 8000"/>
              <a:gd name="connsiteY0" fmla="*/ 10000 h 10000"/>
              <a:gd name="connsiteX1" fmla="*/ 2000 w 8000"/>
              <a:gd name="connsiteY1" fmla="*/ 10000 h 10000"/>
              <a:gd name="connsiteX2" fmla="*/ 2000 w 8000"/>
              <a:gd name="connsiteY2" fmla="*/ 0 h 10000"/>
              <a:gd name="connsiteX3" fmla="*/ 4000 w 8000"/>
              <a:gd name="connsiteY3" fmla="*/ 0 h 10000"/>
              <a:gd name="connsiteX4" fmla="*/ 4000 w 8000"/>
              <a:gd name="connsiteY4" fmla="*/ 10000 h 10000"/>
              <a:gd name="connsiteX5" fmla="*/ 6000 w 8000"/>
              <a:gd name="connsiteY5" fmla="*/ 10000 h 10000"/>
              <a:gd name="connsiteX6" fmla="*/ 6000 w 8000"/>
              <a:gd name="connsiteY6" fmla="*/ 0 h 10000"/>
              <a:gd name="connsiteX7" fmla="*/ 8000 w 8000"/>
              <a:gd name="connsiteY7" fmla="*/ 0 h 10000"/>
              <a:gd name="connsiteX8" fmla="*/ 8000 w 8000"/>
              <a:gd name="connsiteY8" fmla="*/ 10000 h 10000"/>
              <a:gd name="connsiteX0" fmla="*/ 0 w 10000"/>
              <a:gd name="connsiteY0" fmla="*/ 10000 h 10000"/>
              <a:gd name="connsiteX1" fmla="*/ 2500 w 10000"/>
              <a:gd name="connsiteY1" fmla="*/ 10000 h 10000"/>
              <a:gd name="connsiteX2" fmla="*/ 2500 w 10000"/>
              <a:gd name="connsiteY2" fmla="*/ 0 h 10000"/>
              <a:gd name="connsiteX3" fmla="*/ 5000 w 10000"/>
              <a:gd name="connsiteY3" fmla="*/ 0 h 10000"/>
              <a:gd name="connsiteX4" fmla="*/ 5000 w 10000"/>
              <a:gd name="connsiteY4" fmla="*/ 10000 h 10000"/>
              <a:gd name="connsiteX5" fmla="*/ 7500 w 10000"/>
              <a:gd name="connsiteY5" fmla="*/ 10000 h 10000"/>
              <a:gd name="connsiteX6" fmla="*/ 7500 w 10000"/>
              <a:gd name="connsiteY6" fmla="*/ 0 h 10000"/>
              <a:gd name="connsiteX7" fmla="*/ 10000 w 10000"/>
              <a:gd name="connsiteY7" fmla="*/ 0 h 10000"/>
              <a:gd name="connsiteX0" fmla="*/ 0 w 7500"/>
              <a:gd name="connsiteY0" fmla="*/ 10000 h 10000"/>
              <a:gd name="connsiteX1" fmla="*/ 2500 w 7500"/>
              <a:gd name="connsiteY1" fmla="*/ 10000 h 10000"/>
              <a:gd name="connsiteX2" fmla="*/ 2500 w 7500"/>
              <a:gd name="connsiteY2" fmla="*/ 0 h 10000"/>
              <a:gd name="connsiteX3" fmla="*/ 5000 w 7500"/>
              <a:gd name="connsiteY3" fmla="*/ 0 h 10000"/>
              <a:gd name="connsiteX4" fmla="*/ 5000 w 7500"/>
              <a:gd name="connsiteY4" fmla="*/ 10000 h 10000"/>
              <a:gd name="connsiteX5" fmla="*/ 7500 w 7500"/>
              <a:gd name="connsiteY5" fmla="*/ 10000 h 10000"/>
              <a:gd name="connsiteX6" fmla="*/ 7500 w 7500"/>
              <a:gd name="connsiteY6" fmla="*/ 0 h 10000"/>
              <a:gd name="connsiteX0" fmla="*/ 0 w 10000"/>
              <a:gd name="connsiteY0" fmla="*/ 10000 h 10000"/>
              <a:gd name="connsiteX1" fmla="*/ 3333 w 10000"/>
              <a:gd name="connsiteY1" fmla="*/ 10000 h 10000"/>
              <a:gd name="connsiteX2" fmla="*/ 3333 w 10000"/>
              <a:gd name="connsiteY2" fmla="*/ 0 h 10000"/>
              <a:gd name="connsiteX3" fmla="*/ 6667 w 10000"/>
              <a:gd name="connsiteY3" fmla="*/ 0 h 10000"/>
              <a:gd name="connsiteX4" fmla="*/ 6667 w 10000"/>
              <a:gd name="connsiteY4" fmla="*/ 10000 h 10000"/>
              <a:gd name="connsiteX5" fmla="*/ 10000 w 10000"/>
              <a:gd name="connsiteY5" fmla="*/ 10000 h 10000"/>
              <a:gd name="connsiteX0" fmla="*/ 0 w 6667"/>
              <a:gd name="connsiteY0" fmla="*/ 10000 h 10000"/>
              <a:gd name="connsiteX1" fmla="*/ 3333 w 6667"/>
              <a:gd name="connsiteY1" fmla="*/ 10000 h 10000"/>
              <a:gd name="connsiteX2" fmla="*/ 3333 w 6667"/>
              <a:gd name="connsiteY2" fmla="*/ 0 h 10000"/>
              <a:gd name="connsiteX3" fmla="*/ 6667 w 6667"/>
              <a:gd name="connsiteY3" fmla="*/ 0 h 10000"/>
              <a:gd name="connsiteX4" fmla="*/ 6667 w 6667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" h="10000">
                <a:moveTo>
                  <a:pt x="0" y="10000"/>
                </a:moveTo>
                <a:lnTo>
                  <a:pt x="3333" y="10000"/>
                </a:lnTo>
                <a:lnTo>
                  <a:pt x="3333" y="0"/>
                </a:lnTo>
                <a:lnTo>
                  <a:pt x="6667" y="0"/>
                </a:lnTo>
                <a:lnTo>
                  <a:pt x="6667" y="10000"/>
                </a:lnTo>
              </a:path>
            </a:pathLst>
          </a:custGeom>
          <a:noFill/>
          <a:ln w="5715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792652" y="2832152"/>
            <a:ext cx="997048" cy="1145750"/>
            <a:chOff x="-1547667" y="783671"/>
            <a:chExt cx="997048" cy="1145750"/>
          </a:xfrm>
        </p:grpSpPr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-1429470" y="783671"/>
              <a:ext cx="878851" cy="11457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D         </a:t>
              </a:r>
              <a:r>
                <a:rPr lang="en-US" altLang="zh-CN" sz="1400" dirty="0">
                  <a:solidFill>
                    <a:prstClr val="black"/>
                  </a:solidFill>
                </a:rPr>
                <a:t>A</a:t>
              </a: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 </a:t>
              </a:r>
              <a:endParaRPr lang="en-US" altLang="zh-CN" sz="1400" dirty="0">
                <a:solidFill>
                  <a:prstClr val="black"/>
                </a:solidFill>
              </a:endParaRP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 CLK         	    	  _</a:t>
              </a: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</a:t>
              </a:r>
              <a:r>
                <a:rPr lang="en-US" altLang="zh-CN" sz="1400" dirty="0">
                  <a:solidFill>
                    <a:prstClr val="black"/>
                  </a:solidFill>
                </a:rPr>
                <a:t>          A</a:t>
              </a:r>
              <a:endParaRPr lang="en-US" altLang="zh-CN" sz="1400" dirty="0">
                <a:solidFill>
                  <a:prstClr val="black"/>
                </a:solidFill>
              </a:endParaRPr>
            </a:p>
          </p:txBody>
        </p:sp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-1547667" y="1250741"/>
              <a:ext cx="108664" cy="10866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-1433283" y="1243115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92652" y="4245477"/>
            <a:ext cx="997048" cy="1145750"/>
            <a:chOff x="-1577158" y="2259525"/>
            <a:chExt cx="997048" cy="1145750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-1577158" y="2717062"/>
              <a:ext cx="110571" cy="10866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-1462774" y="2718969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-1458961" y="2259525"/>
              <a:ext cx="878851" cy="11457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sz="140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D         </a:t>
              </a:r>
              <a:r>
                <a:rPr lang="en-US" altLang="zh-CN" dirty="0">
                  <a:solidFill>
                    <a:prstClr val="black"/>
                  </a:solidFill>
                </a:rPr>
                <a:t>B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CLK            	    </a:t>
              </a:r>
              <a:r>
                <a:rPr lang="en-US" altLang="zh-CN" dirty="0">
                  <a:solidFill>
                    <a:prstClr val="black"/>
                  </a:solidFill>
                </a:rPr>
                <a:t>	  _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</a:t>
              </a:r>
              <a:r>
                <a:rPr lang="en-US" altLang="zh-CN" dirty="0">
                  <a:solidFill>
                    <a:prstClr val="black"/>
                  </a:solidFill>
                </a:rPr>
                <a:t>          </a:t>
              </a:r>
              <a:r>
                <a:rPr lang="en-US" altLang="zh-CN" dirty="0">
                  <a:solidFill>
                    <a:prstClr val="black"/>
                  </a:solidFill>
                </a:rPr>
                <a:t>B</a:t>
              </a:r>
            </a:p>
            <a:p>
              <a:pPr defTabSz="457200"/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92654" y="5592542"/>
            <a:ext cx="985609" cy="1147655"/>
            <a:chOff x="-1583004" y="3667192"/>
            <a:chExt cx="985609" cy="1147655"/>
          </a:xfrm>
        </p:grpSpPr>
        <p:sp>
          <p:nvSpPr>
            <p:cNvPr id="19" name="Oval 21"/>
            <p:cNvSpPr>
              <a:spLocks noChangeArrowheads="1"/>
            </p:cNvSpPr>
            <p:nvPr/>
          </p:nvSpPr>
          <p:spPr bwMode="auto">
            <a:xfrm>
              <a:off x="-1583004" y="4107571"/>
              <a:ext cx="110571" cy="10866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-1480058" y="4128542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-1476246" y="3667192"/>
              <a:ext cx="878851" cy="114765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sz="140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D        </a:t>
              </a:r>
              <a:r>
                <a:rPr lang="en-US" altLang="zh-CN" dirty="0">
                  <a:solidFill>
                    <a:prstClr val="black"/>
                  </a:solidFill>
                </a:rPr>
                <a:t>C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CLK            	    </a:t>
              </a:r>
              <a:r>
                <a:rPr lang="en-US" altLang="zh-CN" dirty="0">
                  <a:solidFill>
                    <a:prstClr val="black"/>
                  </a:solidFill>
                </a:rPr>
                <a:t>	  _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</a:t>
              </a:r>
              <a:r>
                <a:rPr lang="en-US" altLang="zh-CN" dirty="0">
                  <a:solidFill>
                    <a:prstClr val="black"/>
                  </a:solidFill>
                </a:rPr>
                <a:t>          C 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3" name="Line 43"/>
          <p:cNvSpPr>
            <a:spLocks noChangeShapeType="1"/>
          </p:cNvSpPr>
          <p:nvPr/>
        </p:nvSpPr>
        <p:spPr bwMode="auto">
          <a:xfrm flipV="1">
            <a:off x="3046851" y="4762574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Line 43"/>
          <p:cNvSpPr>
            <a:spLocks noChangeShapeType="1"/>
          </p:cNvSpPr>
          <p:nvPr/>
        </p:nvSpPr>
        <p:spPr bwMode="auto">
          <a:xfrm flipV="1">
            <a:off x="3046851" y="6087252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046851" y="3363086"/>
            <a:ext cx="0" cy="27241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Line 18"/>
          <p:cNvSpPr>
            <a:spLocks noChangeShapeType="1"/>
          </p:cNvSpPr>
          <p:nvPr/>
        </p:nvSpPr>
        <p:spPr bwMode="auto">
          <a:xfrm>
            <a:off x="4789702" y="2952397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Line 18"/>
          <p:cNvSpPr>
            <a:spLocks noChangeShapeType="1"/>
          </p:cNvSpPr>
          <p:nvPr/>
        </p:nvSpPr>
        <p:spPr bwMode="auto">
          <a:xfrm>
            <a:off x="4789702" y="4359856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4789702" y="5713527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3555066" y="1975969"/>
            <a:ext cx="41574" cy="8618"/>
          </a:xfrm>
          <a:prstGeom prst="straightConnector1">
            <a:avLst/>
          </a:prstGeom>
          <a:ln w="57150" cap="rnd">
            <a:solidFill>
              <a:schemeClr val="accent2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Table 34"/>
          <p:cNvGraphicFramePr>
            <a:graphicFrameLocks noGrp="1"/>
          </p:cNvGraphicFramePr>
          <p:nvPr>
            <p:extLst/>
          </p:nvPr>
        </p:nvGraphicFramePr>
        <p:xfrm>
          <a:off x="5081553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/>
          </p:nvPr>
        </p:nvGraphicFramePr>
        <p:xfrm>
          <a:off x="3054478" y="2702165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/>
          </p:nvPr>
        </p:nvGraphicFramePr>
        <p:xfrm>
          <a:off x="3164638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/>
          </p:nvPr>
        </p:nvGraphicFramePr>
        <p:xfrm>
          <a:off x="3063134" y="2690009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/>
          </p:nvPr>
        </p:nvGraphicFramePr>
        <p:xfrm>
          <a:off x="3123527" y="2671552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/>
          </p:nvPr>
        </p:nvGraphicFramePr>
        <p:xfrm>
          <a:off x="3046919" y="2690008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/>
          </p:nvPr>
        </p:nvGraphicFramePr>
        <p:xfrm>
          <a:off x="3010707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/>
          </p:nvPr>
        </p:nvGraphicFramePr>
        <p:xfrm>
          <a:off x="3082835" y="269608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7" name="Straight Connector 46"/>
          <p:cNvCxnSpPr/>
          <p:nvPr/>
        </p:nvCxnSpPr>
        <p:spPr>
          <a:xfrm flipH="1" flipV="1">
            <a:off x="5375052" y="2578482"/>
            <a:ext cx="3772" cy="219809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2393582" y="2395917"/>
            <a:ext cx="1517814" cy="0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393582" y="2395917"/>
            <a:ext cx="0" cy="3348764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822491" y="5383653"/>
            <a:ext cx="1035857" cy="722056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827384" y="2578480"/>
            <a:ext cx="547668" cy="0"/>
          </a:xfrm>
          <a:prstGeom prst="line">
            <a:avLst/>
          </a:prstGeom>
          <a:ln w="57150" cap="rnd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808021" y="2213355"/>
            <a:ext cx="1538993" cy="0"/>
          </a:xfrm>
          <a:prstGeom prst="line">
            <a:avLst/>
          </a:prstGeom>
          <a:ln w="57150" cap="rnd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6347013" y="2213357"/>
            <a:ext cx="0" cy="3560265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513294" y="5773620"/>
            <a:ext cx="833718" cy="0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2417061" y="5782521"/>
            <a:ext cx="428907" cy="0"/>
          </a:xfrm>
          <a:prstGeom prst="line">
            <a:avLst/>
          </a:prstGeom>
          <a:ln w="57150" cap="rnd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3248209" y="2071975"/>
            <a:ext cx="1579177" cy="5947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3461329" y="2089852"/>
          <a:ext cx="1161680" cy="569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914400" imgH="457200" progId="Equation.3">
                  <p:embed/>
                </p:oleObj>
              </mc:Choice>
              <mc:Fallback>
                <p:oleObj name="Equation" r:id="rId4" imgW="914400" imgH="457200" progId="Equation.3">
                  <p:embed/>
                  <p:pic>
                    <p:nvPicPr>
                      <p:cNvPr id="82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329" y="2089852"/>
                        <a:ext cx="1161680" cy="5694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7" name="Straight Connector 86"/>
          <p:cNvCxnSpPr/>
          <p:nvPr/>
        </p:nvCxnSpPr>
        <p:spPr>
          <a:xfrm>
            <a:off x="4827386" y="2395917"/>
            <a:ext cx="1135583" cy="0"/>
          </a:xfrm>
          <a:prstGeom prst="line">
            <a:avLst/>
          </a:prstGeom>
          <a:ln w="57150" cap="rnd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5962967" y="2395921"/>
            <a:ext cx="0" cy="1963937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5513296" y="4359856"/>
            <a:ext cx="449673" cy="0"/>
          </a:xfrm>
          <a:prstGeom prst="line">
            <a:avLst/>
          </a:prstGeom>
          <a:ln w="57150" cap="rnd"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64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115 L 0.07275 0.00115 L 0.07275 -0.09097 L 0.15417 -0.09097 L 0.15417 0.00115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78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1.85185E-6 L 0.1993 -0.002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6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023 L -0.00017 0.00023 L 0.06893 -0.00093 C 0.06979 -0.00093 0.07136 -0.00209 0.07136 -0.00209 L 0.07136 -0.0875 L 0.154 -0.0875 L 0.154 -0.00209 " pathEditMode="relative" ptsTypes="AAAAAAA">
                                      <p:cBhvr>
                                        <p:cTn id="1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16667E-6 1.85185E-6 L 0.22638 1.85185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2.22222E-6 L 0.22778 0.0030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13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6 L 0.22882 -0.0002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022E-16 L 0.22882 -0.0002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22882 -0.0002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2.22222E-6 L 0.22778 0.0030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13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Table 35"/>
          <p:cNvGraphicFramePr>
            <a:graphicFrameLocks noGrp="1"/>
          </p:cNvGraphicFramePr>
          <p:nvPr>
            <p:extLst/>
          </p:nvPr>
        </p:nvGraphicFramePr>
        <p:xfrm>
          <a:off x="3227205" y="263815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4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 Animation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-1026839" y="6459794"/>
            <a:ext cx="3617103" cy="365125"/>
          </a:xfrm>
        </p:spPr>
        <p:txBody>
          <a:bodyPr/>
          <a:lstStyle/>
          <a:p>
            <a:pPr defTabSz="457200"/>
            <a:r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Digital Fundamentals</a:t>
            </a:r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874752" y="6459793"/>
            <a:ext cx="984019" cy="365125"/>
          </a:xfrm>
        </p:spPr>
        <p:txBody>
          <a:bodyPr/>
          <a:lstStyle/>
          <a:p>
            <a:pPr defTabSz="457200"/>
            <a:r>
              <a:rPr lang="en-US" i="1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Page</a:t>
            </a:r>
            <a:r>
              <a:rPr lang="en-US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t> </a:t>
            </a:r>
            <a:fld id="{4FAB73BC-B049-4115-A692-8D63A059BFB8}" type="slidenum">
              <a:rPr lang="en-US">
                <a:solidFill>
                  <a:prstClr val="white">
                    <a:lumMod val="65000"/>
                  </a:prstClr>
                </a:solidFill>
                <a:latin typeface="Calibri" panose="020F0502020204030204"/>
              </a:rPr>
              <a:pPr defTabSz="457200"/>
              <a:t>5</a:t>
            </a:fld>
            <a:endParaRPr lang="en-US" dirty="0">
              <a:solidFill>
                <a:prstClr val="white">
                  <a:lumMod val="6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Line 43"/>
          <p:cNvSpPr>
            <a:spLocks noChangeShapeType="1"/>
          </p:cNvSpPr>
          <p:nvPr/>
        </p:nvSpPr>
        <p:spPr bwMode="auto">
          <a:xfrm flipV="1">
            <a:off x="3025849" y="3289546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3489026" y="1304266"/>
            <a:ext cx="1474348" cy="616315"/>
          </a:xfrm>
          <a:custGeom>
            <a:avLst/>
            <a:gdLst>
              <a:gd name="T0" fmla="*/ 0 w 720"/>
              <a:gd name="T1" fmla="*/ 288 h 288"/>
              <a:gd name="T2" fmla="*/ 144 w 720"/>
              <a:gd name="T3" fmla="*/ 288 h 288"/>
              <a:gd name="T4" fmla="*/ 144 w 720"/>
              <a:gd name="T5" fmla="*/ 0 h 288"/>
              <a:gd name="T6" fmla="*/ 288 w 720"/>
              <a:gd name="T7" fmla="*/ 0 h 288"/>
              <a:gd name="T8" fmla="*/ 288 w 720"/>
              <a:gd name="T9" fmla="*/ 288 h 288"/>
              <a:gd name="T10" fmla="*/ 432 w 720"/>
              <a:gd name="T11" fmla="*/ 288 h 288"/>
              <a:gd name="T12" fmla="*/ 432 w 720"/>
              <a:gd name="T13" fmla="*/ 0 h 288"/>
              <a:gd name="T14" fmla="*/ 576 w 720"/>
              <a:gd name="T15" fmla="*/ 0 h 288"/>
              <a:gd name="T16" fmla="*/ 576 w 720"/>
              <a:gd name="T17" fmla="*/ 288 h 288"/>
              <a:gd name="T18" fmla="*/ 720 w 720"/>
              <a:gd name="T19" fmla="*/ 288 h 288"/>
              <a:gd name="connsiteX0" fmla="*/ 0 w 10105"/>
              <a:gd name="connsiteY0" fmla="*/ 10000 h 10043"/>
              <a:gd name="connsiteX1" fmla="*/ 2000 w 10105"/>
              <a:gd name="connsiteY1" fmla="*/ 10000 h 10043"/>
              <a:gd name="connsiteX2" fmla="*/ 2000 w 10105"/>
              <a:gd name="connsiteY2" fmla="*/ 0 h 10043"/>
              <a:gd name="connsiteX3" fmla="*/ 4000 w 10105"/>
              <a:gd name="connsiteY3" fmla="*/ 0 h 10043"/>
              <a:gd name="connsiteX4" fmla="*/ 4000 w 10105"/>
              <a:gd name="connsiteY4" fmla="*/ 10000 h 10043"/>
              <a:gd name="connsiteX5" fmla="*/ 6000 w 10105"/>
              <a:gd name="connsiteY5" fmla="*/ 10000 h 10043"/>
              <a:gd name="connsiteX6" fmla="*/ 6000 w 10105"/>
              <a:gd name="connsiteY6" fmla="*/ 0 h 10043"/>
              <a:gd name="connsiteX7" fmla="*/ 8000 w 10105"/>
              <a:gd name="connsiteY7" fmla="*/ 0 h 10043"/>
              <a:gd name="connsiteX8" fmla="*/ 8000 w 10105"/>
              <a:gd name="connsiteY8" fmla="*/ 10000 h 10043"/>
              <a:gd name="connsiteX9" fmla="*/ 10000 w 10105"/>
              <a:gd name="connsiteY9" fmla="*/ 10000 h 10043"/>
              <a:gd name="connsiteX10" fmla="*/ 9824 w 10105"/>
              <a:gd name="connsiteY10" fmla="*/ 10043 h 10043"/>
              <a:gd name="connsiteX0" fmla="*/ 0 w 10000"/>
              <a:gd name="connsiteY0" fmla="*/ 10000 h 10000"/>
              <a:gd name="connsiteX1" fmla="*/ 2000 w 10000"/>
              <a:gd name="connsiteY1" fmla="*/ 10000 h 10000"/>
              <a:gd name="connsiteX2" fmla="*/ 2000 w 10000"/>
              <a:gd name="connsiteY2" fmla="*/ 0 h 10000"/>
              <a:gd name="connsiteX3" fmla="*/ 4000 w 10000"/>
              <a:gd name="connsiteY3" fmla="*/ 0 h 10000"/>
              <a:gd name="connsiteX4" fmla="*/ 4000 w 10000"/>
              <a:gd name="connsiteY4" fmla="*/ 10000 h 10000"/>
              <a:gd name="connsiteX5" fmla="*/ 6000 w 10000"/>
              <a:gd name="connsiteY5" fmla="*/ 10000 h 10000"/>
              <a:gd name="connsiteX6" fmla="*/ 6000 w 10000"/>
              <a:gd name="connsiteY6" fmla="*/ 0 h 10000"/>
              <a:gd name="connsiteX7" fmla="*/ 8000 w 10000"/>
              <a:gd name="connsiteY7" fmla="*/ 0 h 10000"/>
              <a:gd name="connsiteX8" fmla="*/ 8000 w 10000"/>
              <a:gd name="connsiteY8" fmla="*/ 10000 h 10000"/>
              <a:gd name="connsiteX9" fmla="*/ 10000 w 10000"/>
              <a:gd name="connsiteY9" fmla="*/ 10000 h 10000"/>
              <a:gd name="connsiteX0" fmla="*/ 0 w 8000"/>
              <a:gd name="connsiteY0" fmla="*/ 10000 h 10000"/>
              <a:gd name="connsiteX1" fmla="*/ 2000 w 8000"/>
              <a:gd name="connsiteY1" fmla="*/ 10000 h 10000"/>
              <a:gd name="connsiteX2" fmla="*/ 2000 w 8000"/>
              <a:gd name="connsiteY2" fmla="*/ 0 h 10000"/>
              <a:gd name="connsiteX3" fmla="*/ 4000 w 8000"/>
              <a:gd name="connsiteY3" fmla="*/ 0 h 10000"/>
              <a:gd name="connsiteX4" fmla="*/ 4000 w 8000"/>
              <a:gd name="connsiteY4" fmla="*/ 10000 h 10000"/>
              <a:gd name="connsiteX5" fmla="*/ 6000 w 8000"/>
              <a:gd name="connsiteY5" fmla="*/ 10000 h 10000"/>
              <a:gd name="connsiteX6" fmla="*/ 6000 w 8000"/>
              <a:gd name="connsiteY6" fmla="*/ 0 h 10000"/>
              <a:gd name="connsiteX7" fmla="*/ 8000 w 8000"/>
              <a:gd name="connsiteY7" fmla="*/ 0 h 10000"/>
              <a:gd name="connsiteX8" fmla="*/ 8000 w 8000"/>
              <a:gd name="connsiteY8" fmla="*/ 10000 h 10000"/>
              <a:gd name="connsiteX0" fmla="*/ 0 w 10000"/>
              <a:gd name="connsiteY0" fmla="*/ 10000 h 10000"/>
              <a:gd name="connsiteX1" fmla="*/ 2500 w 10000"/>
              <a:gd name="connsiteY1" fmla="*/ 10000 h 10000"/>
              <a:gd name="connsiteX2" fmla="*/ 2500 w 10000"/>
              <a:gd name="connsiteY2" fmla="*/ 0 h 10000"/>
              <a:gd name="connsiteX3" fmla="*/ 5000 w 10000"/>
              <a:gd name="connsiteY3" fmla="*/ 0 h 10000"/>
              <a:gd name="connsiteX4" fmla="*/ 5000 w 10000"/>
              <a:gd name="connsiteY4" fmla="*/ 10000 h 10000"/>
              <a:gd name="connsiteX5" fmla="*/ 7500 w 10000"/>
              <a:gd name="connsiteY5" fmla="*/ 10000 h 10000"/>
              <a:gd name="connsiteX6" fmla="*/ 7500 w 10000"/>
              <a:gd name="connsiteY6" fmla="*/ 0 h 10000"/>
              <a:gd name="connsiteX7" fmla="*/ 10000 w 10000"/>
              <a:gd name="connsiteY7" fmla="*/ 0 h 10000"/>
              <a:gd name="connsiteX0" fmla="*/ 0 w 7500"/>
              <a:gd name="connsiteY0" fmla="*/ 10000 h 10000"/>
              <a:gd name="connsiteX1" fmla="*/ 2500 w 7500"/>
              <a:gd name="connsiteY1" fmla="*/ 10000 h 10000"/>
              <a:gd name="connsiteX2" fmla="*/ 2500 w 7500"/>
              <a:gd name="connsiteY2" fmla="*/ 0 h 10000"/>
              <a:gd name="connsiteX3" fmla="*/ 5000 w 7500"/>
              <a:gd name="connsiteY3" fmla="*/ 0 h 10000"/>
              <a:gd name="connsiteX4" fmla="*/ 5000 w 7500"/>
              <a:gd name="connsiteY4" fmla="*/ 10000 h 10000"/>
              <a:gd name="connsiteX5" fmla="*/ 7500 w 7500"/>
              <a:gd name="connsiteY5" fmla="*/ 10000 h 10000"/>
              <a:gd name="connsiteX6" fmla="*/ 7500 w 7500"/>
              <a:gd name="connsiteY6" fmla="*/ 0 h 10000"/>
              <a:gd name="connsiteX0" fmla="*/ 0 w 10000"/>
              <a:gd name="connsiteY0" fmla="*/ 10000 h 10000"/>
              <a:gd name="connsiteX1" fmla="*/ 3333 w 10000"/>
              <a:gd name="connsiteY1" fmla="*/ 10000 h 10000"/>
              <a:gd name="connsiteX2" fmla="*/ 3333 w 10000"/>
              <a:gd name="connsiteY2" fmla="*/ 0 h 10000"/>
              <a:gd name="connsiteX3" fmla="*/ 6667 w 10000"/>
              <a:gd name="connsiteY3" fmla="*/ 0 h 10000"/>
              <a:gd name="connsiteX4" fmla="*/ 6667 w 10000"/>
              <a:gd name="connsiteY4" fmla="*/ 10000 h 10000"/>
              <a:gd name="connsiteX5" fmla="*/ 10000 w 10000"/>
              <a:gd name="connsiteY5" fmla="*/ 10000 h 10000"/>
              <a:gd name="connsiteX0" fmla="*/ 0 w 6667"/>
              <a:gd name="connsiteY0" fmla="*/ 10000 h 10000"/>
              <a:gd name="connsiteX1" fmla="*/ 3333 w 6667"/>
              <a:gd name="connsiteY1" fmla="*/ 10000 h 10000"/>
              <a:gd name="connsiteX2" fmla="*/ 3333 w 6667"/>
              <a:gd name="connsiteY2" fmla="*/ 0 h 10000"/>
              <a:gd name="connsiteX3" fmla="*/ 6667 w 6667"/>
              <a:gd name="connsiteY3" fmla="*/ 0 h 10000"/>
              <a:gd name="connsiteX4" fmla="*/ 6667 w 6667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" h="10000">
                <a:moveTo>
                  <a:pt x="0" y="10000"/>
                </a:moveTo>
                <a:lnTo>
                  <a:pt x="3333" y="10000"/>
                </a:lnTo>
                <a:lnTo>
                  <a:pt x="3333" y="0"/>
                </a:lnTo>
                <a:lnTo>
                  <a:pt x="6667" y="0"/>
                </a:lnTo>
                <a:lnTo>
                  <a:pt x="6667" y="10000"/>
                </a:lnTo>
              </a:path>
            </a:pathLst>
          </a:custGeom>
          <a:noFill/>
          <a:ln w="5715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771650" y="2768144"/>
            <a:ext cx="997048" cy="1145750"/>
            <a:chOff x="-1547667" y="783671"/>
            <a:chExt cx="997048" cy="1145750"/>
          </a:xfrm>
        </p:grpSpPr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-1429470" y="783671"/>
              <a:ext cx="878851" cy="11457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D         </a:t>
              </a:r>
              <a:r>
                <a:rPr lang="en-US" altLang="zh-CN" sz="1400" dirty="0">
                  <a:solidFill>
                    <a:prstClr val="black"/>
                  </a:solidFill>
                </a:rPr>
                <a:t>A</a:t>
              </a: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 </a:t>
              </a:r>
              <a:endParaRPr lang="en-US" altLang="zh-CN" sz="1400" dirty="0">
                <a:solidFill>
                  <a:prstClr val="black"/>
                </a:solidFill>
              </a:endParaRP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 CLK         	    	  _</a:t>
              </a:r>
            </a:p>
            <a:p>
              <a:pPr defTabSz="457200">
                <a:lnSpc>
                  <a:spcPts val="900"/>
                </a:lnSpc>
              </a:pPr>
              <a:r>
                <a:rPr lang="en-US" altLang="zh-CN" sz="1400" dirty="0">
                  <a:solidFill>
                    <a:prstClr val="black"/>
                  </a:solidFill>
                </a:rPr>
                <a:t> </a:t>
              </a:r>
              <a:r>
                <a:rPr lang="en-US" altLang="zh-CN" sz="1400" dirty="0">
                  <a:solidFill>
                    <a:prstClr val="black"/>
                  </a:solidFill>
                </a:rPr>
                <a:t>          A</a:t>
              </a:r>
              <a:endParaRPr lang="en-US" altLang="zh-CN" sz="1400" dirty="0">
                <a:solidFill>
                  <a:prstClr val="black"/>
                </a:solidFill>
              </a:endParaRPr>
            </a:p>
          </p:txBody>
        </p:sp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-1547667" y="1250741"/>
              <a:ext cx="108664" cy="10866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-1433283" y="1243115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71650" y="4181469"/>
            <a:ext cx="997048" cy="1145750"/>
            <a:chOff x="-1577158" y="2259525"/>
            <a:chExt cx="997048" cy="1145750"/>
          </a:xfrm>
        </p:grpSpPr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-1577158" y="2717062"/>
              <a:ext cx="110571" cy="10866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-1462774" y="2718969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-1458961" y="2259525"/>
              <a:ext cx="878851" cy="11457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sz="140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D         </a:t>
              </a:r>
              <a:r>
                <a:rPr lang="en-US" altLang="zh-CN" dirty="0">
                  <a:solidFill>
                    <a:prstClr val="black"/>
                  </a:solidFill>
                </a:rPr>
                <a:t>B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CLK            	    </a:t>
              </a:r>
              <a:r>
                <a:rPr lang="en-US" altLang="zh-CN" dirty="0">
                  <a:solidFill>
                    <a:prstClr val="black"/>
                  </a:solidFill>
                </a:rPr>
                <a:t>	  _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</a:t>
              </a:r>
              <a:r>
                <a:rPr lang="en-US" altLang="zh-CN" dirty="0">
                  <a:solidFill>
                    <a:prstClr val="black"/>
                  </a:solidFill>
                </a:rPr>
                <a:t>          </a:t>
              </a:r>
              <a:r>
                <a:rPr lang="en-US" altLang="zh-CN" dirty="0">
                  <a:solidFill>
                    <a:prstClr val="black"/>
                  </a:solidFill>
                </a:rPr>
                <a:t>B</a:t>
              </a:r>
            </a:p>
            <a:p>
              <a:pPr defTabSz="457200"/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71652" y="5528534"/>
            <a:ext cx="985609" cy="1147655"/>
            <a:chOff x="-1583004" y="3667192"/>
            <a:chExt cx="985609" cy="1147655"/>
          </a:xfrm>
        </p:grpSpPr>
        <p:sp>
          <p:nvSpPr>
            <p:cNvPr id="19" name="Oval 21"/>
            <p:cNvSpPr>
              <a:spLocks noChangeArrowheads="1"/>
            </p:cNvSpPr>
            <p:nvPr/>
          </p:nvSpPr>
          <p:spPr bwMode="auto">
            <a:xfrm>
              <a:off x="-1583004" y="4107571"/>
              <a:ext cx="110571" cy="10866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-1480058" y="4128542"/>
              <a:ext cx="148699" cy="142980"/>
            </a:xfrm>
            <a:custGeom>
              <a:avLst/>
              <a:gdLst>
                <a:gd name="T0" fmla="*/ 0 w 105"/>
                <a:gd name="T1" fmla="*/ 0 h 187"/>
                <a:gd name="T2" fmla="*/ 105 w 105"/>
                <a:gd name="T3" fmla="*/ 105 h 187"/>
                <a:gd name="T4" fmla="*/ 0 w 105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" h="187">
                  <a:moveTo>
                    <a:pt x="0" y="0"/>
                  </a:moveTo>
                  <a:lnTo>
                    <a:pt x="105" y="105"/>
                  </a:lnTo>
                  <a:lnTo>
                    <a:pt x="0" y="187"/>
                  </a:lnTo>
                </a:path>
              </a:pathLst>
            </a:custGeom>
            <a:noFill/>
            <a:ln w="1270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457200">
                <a:lnSpc>
                  <a:spcPts val="1000"/>
                </a:lnSpc>
              </a:pPr>
              <a:endParaRPr lang="en-US" sz="1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-1476246" y="3667192"/>
              <a:ext cx="878851" cy="114765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lvl="0" indent="0" eaLnBrk="0" fontAlgn="base" hangingPunct="0">
                <a:lnSpc>
                  <a:spcPts val="900"/>
                </a:lnSpc>
                <a:spcBef>
                  <a:spcPct val="0"/>
                </a:spcBef>
                <a:spcAft>
                  <a:spcPts val="800"/>
                </a:spcAft>
                <a:tabLst/>
                <a:defRPr kumimoji="0" sz="1400" b="0" i="0" u="none" strike="noStrike" cap="none" normalizeH="0" baseline="0">
                  <a:ln>
                    <a:noFill/>
                  </a:ln>
                  <a:effectLst/>
                  <a:latin typeface="Arial" panose="020B0604020202020204" pitchFamily="34" charset="0"/>
                  <a:ea typeface="SimSun" panose="02010600030101010101" pitchFamily="2" charset="-122"/>
                </a:defRPr>
              </a:lvl1pPr>
            </a:lstStyle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D        </a:t>
              </a:r>
              <a:r>
                <a:rPr lang="en-US" altLang="zh-CN" dirty="0">
                  <a:solidFill>
                    <a:prstClr val="black"/>
                  </a:solidFill>
                </a:rPr>
                <a:t>C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</a:t>
              </a: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 CLK            	    </a:t>
              </a:r>
              <a:r>
                <a:rPr lang="en-US" altLang="zh-CN" dirty="0">
                  <a:solidFill>
                    <a:prstClr val="black"/>
                  </a:solidFill>
                </a:rPr>
                <a:t>	  _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r>
                <a:rPr lang="en-US" altLang="zh-CN" dirty="0">
                  <a:solidFill>
                    <a:prstClr val="black"/>
                  </a:solidFill>
                </a:rPr>
                <a:t> </a:t>
              </a:r>
              <a:r>
                <a:rPr lang="en-US" altLang="zh-CN" dirty="0">
                  <a:solidFill>
                    <a:prstClr val="black"/>
                  </a:solidFill>
                </a:rPr>
                <a:t>          C </a:t>
              </a:r>
              <a:endParaRPr lang="en-US" altLang="zh-CN" dirty="0">
                <a:solidFill>
                  <a:prstClr val="black"/>
                </a:solidFill>
              </a:endParaRPr>
            </a:p>
            <a:p>
              <a:pPr defTabSz="457200"/>
              <a:endParaRPr lang="en-US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3" name="Line 43"/>
          <p:cNvSpPr>
            <a:spLocks noChangeShapeType="1"/>
          </p:cNvSpPr>
          <p:nvPr/>
        </p:nvSpPr>
        <p:spPr bwMode="auto">
          <a:xfrm flipV="1">
            <a:off x="3025849" y="4698566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Line 43"/>
          <p:cNvSpPr>
            <a:spLocks noChangeShapeType="1"/>
          </p:cNvSpPr>
          <p:nvPr/>
        </p:nvSpPr>
        <p:spPr bwMode="auto">
          <a:xfrm flipV="1">
            <a:off x="3025849" y="6023244"/>
            <a:ext cx="73152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025849" y="3299078"/>
            <a:ext cx="0" cy="27241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Line 18"/>
          <p:cNvSpPr>
            <a:spLocks noChangeShapeType="1"/>
          </p:cNvSpPr>
          <p:nvPr/>
        </p:nvSpPr>
        <p:spPr bwMode="auto">
          <a:xfrm>
            <a:off x="4768700" y="2888389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Line 18"/>
          <p:cNvSpPr>
            <a:spLocks noChangeShapeType="1"/>
          </p:cNvSpPr>
          <p:nvPr/>
        </p:nvSpPr>
        <p:spPr bwMode="auto">
          <a:xfrm>
            <a:off x="4768700" y="4295848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4768700" y="5649519"/>
            <a:ext cx="38025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7200">
              <a:lnSpc>
                <a:spcPts val="1000"/>
              </a:lnSpc>
            </a:pPr>
            <a:endParaRPr lang="en-US" sz="140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3534064" y="1911961"/>
            <a:ext cx="41574" cy="8618"/>
          </a:xfrm>
          <a:prstGeom prst="straightConnector1">
            <a:avLst/>
          </a:prstGeom>
          <a:ln w="57150" cap="rnd">
            <a:solidFill>
              <a:schemeClr val="accent2"/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Table 34"/>
          <p:cNvGraphicFramePr>
            <a:graphicFrameLocks noGrp="1"/>
          </p:cNvGraphicFramePr>
          <p:nvPr>
            <p:extLst/>
          </p:nvPr>
        </p:nvGraphicFramePr>
        <p:xfrm>
          <a:off x="5060551" y="263815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/>
          </p:nvPr>
        </p:nvGraphicFramePr>
        <p:xfrm>
          <a:off x="3033476" y="2638157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accent2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/>
          </p:nvPr>
        </p:nvGraphicFramePr>
        <p:xfrm>
          <a:off x="3143636" y="2632079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00FF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/>
          </p:nvPr>
        </p:nvGraphicFramePr>
        <p:xfrm>
          <a:off x="3042132" y="2626001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/>
          </p:nvPr>
        </p:nvGraphicFramePr>
        <p:xfrm>
          <a:off x="3102525" y="2607544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FF9900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/>
          </p:nvPr>
        </p:nvGraphicFramePr>
        <p:xfrm>
          <a:off x="3025917" y="2626000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CC00FF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CC00FF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/>
          </p:nvPr>
        </p:nvGraphicFramePr>
        <p:xfrm>
          <a:off x="2989705" y="2632079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99CC"/>
                          </a:solidFill>
                        </a:rPr>
                        <a:t>1</a:t>
                      </a:r>
                      <a:endParaRPr lang="en-US" sz="3200" b="1" dirty="0">
                        <a:solidFill>
                          <a:srgbClr val="0099CC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/>
          </p:nvPr>
        </p:nvGraphicFramePr>
        <p:xfrm>
          <a:off x="3061833" y="2632079"/>
          <a:ext cx="586998" cy="3571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389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769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4889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ysClr val="windowText" lastClr="000000"/>
                          </a:solidFill>
                        </a:rPr>
                        <a:t>0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8" name="Rectangle 47"/>
          <p:cNvSpPr/>
          <p:nvPr/>
        </p:nvSpPr>
        <p:spPr>
          <a:xfrm>
            <a:off x="3882223" y="2107170"/>
            <a:ext cx="886477" cy="4876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Comb.</a:t>
            </a:r>
          </a:p>
          <a:p>
            <a:pPr algn="ctr" defTabSz="457200"/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Circuit</a:t>
            </a:r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9" name="Bent-Up Arrow 48"/>
          <p:cNvSpPr/>
          <p:nvPr/>
        </p:nvSpPr>
        <p:spPr>
          <a:xfrm rot="16200000">
            <a:off x="4904983" y="2161386"/>
            <a:ext cx="457200" cy="54864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0" name="Bent-Up Arrow 49"/>
          <p:cNvSpPr/>
          <p:nvPr/>
        </p:nvSpPr>
        <p:spPr>
          <a:xfrm rot="10800000">
            <a:off x="3245126" y="2266673"/>
            <a:ext cx="548640" cy="4572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9292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115 L 0.07275 0.00115 L 0.07275 -0.09097 L 0.15417 -0.09097 L 0.15417 0.00115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78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61111E-6 1.85185E-6 L 0.1993 -0.002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6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023 L -0.00017 0.00023 L 0.06893 -0.00093 C 0.06979 -0.00093 0.07136 -0.00209 0.07136 -0.00209 L 0.07136 -0.0875 L 0.154 -0.0875 L 0.154 -0.00209 " pathEditMode="relative" ptsTypes="AAAAAAA">
                                      <p:cBhvr>
                                        <p:cTn id="1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16667E-6 1.85185E-6 L 0.22638 1.85185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2.22222E-6 L 0.22778 0.0030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13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037E-6 L 0.22882 -0.0002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022E-16 L 0.22882 -0.0002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6 L 0.22882 -0.0002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41" y="-2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2.22222E-6 L 0.22778 0.0030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97" y="13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DJ">
      <a:dk1>
        <a:sysClr val="windowText" lastClr="000000"/>
      </a:dk1>
      <a:lt1>
        <a:sysClr val="window" lastClr="FFFFFF"/>
      </a:lt1>
      <a:dk2>
        <a:srgbClr val="262626"/>
      </a:dk2>
      <a:lt2>
        <a:srgbClr val="FFFFFF"/>
      </a:lt2>
      <a:accent1>
        <a:srgbClr val="705241"/>
      </a:accent1>
      <a:accent2>
        <a:srgbClr val="FF0000"/>
      </a:accent2>
      <a:accent3>
        <a:srgbClr val="2C4A4A"/>
      </a:accent3>
      <a:accent4>
        <a:srgbClr val="339966"/>
      </a:accent4>
      <a:accent5>
        <a:srgbClr val="604878"/>
      </a:accent5>
      <a:accent6>
        <a:srgbClr val="262626"/>
      </a:accent6>
      <a:hlink>
        <a:srgbClr val="6B9F25"/>
      </a:hlink>
      <a:folHlink>
        <a:srgbClr val="262626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lnDef>
      <a:spPr>
        <a:ln w="57150" cap="rnd"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E2020" id="{831C4EB6-077A-4A13-92B6-291C297A2AFA}" vid="{8E964A33-DA0B-4B1D-9EBA-591854ECA18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On-screen Show (4:3)</PresentationFormat>
  <Paragraphs>176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SimSun</vt:lpstr>
      <vt:lpstr>Arial</vt:lpstr>
      <vt:lpstr>Calibri</vt:lpstr>
      <vt:lpstr>Calibri Light</vt:lpstr>
      <vt:lpstr>Retrospect</vt:lpstr>
      <vt:lpstr>Equation</vt:lpstr>
      <vt:lpstr>SEQUENTIAL  CIRCUITS - II Counter Animation</vt:lpstr>
      <vt:lpstr>Counter Animation</vt:lpstr>
      <vt:lpstr>Counter Animation</vt:lpstr>
      <vt:lpstr>Counter Animation</vt:lpstr>
      <vt:lpstr>Counter Animation</vt:lpstr>
    </vt:vector>
  </TitlesOfParts>
  <Company>National University of Singapore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SEQUENTIAL  CIRCUITS - II Counter Animation</dc:title>
  <dc:creator>Chua Dingjuan</dc:creator>
  <cp:lastModifiedBy>Chua Dingjuan</cp:lastModifiedBy>
  <cp:revision>2</cp:revision>
  <dcterms:created xsi:type="dcterms:W3CDTF">2018-03-28T03:17:31Z</dcterms:created>
  <dcterms:modified xsi:type="dcterms:W3CDTF">2018-03-28T03:18:14Z</dcterms:modified>
</cp:coreProperties>
</file>